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6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LID4096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7FF"/>
    <a:srgbClr val="009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3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E66768-0D11-4BCC-9F9B-8E423B5CC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610AF8B-0280-460E-97AD-C5EC2E393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E42C741-1E1F-4871-92DF-63F61A913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4927-2278-44AC-84BC-88EE11E8363E}" type="datetimeFigureOut">
              <a:rPr lang="LID4096" smtClean="0"/>
              <a:t>07/22/2021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DFE070B-723B-4BAD-8537-6881605D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90C0380-41E4-4A18-916B-E3D0B6F29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9DD1-0F77-4C72-93EC-6070C0F95A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2531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3E8EFA-95C8-4C6D-AFC3-F4BE703F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324B6CC-2C57-416B-B97E-AD4347DD0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83B4112-2A15-4523-ACD8-8C5E2E5C4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4927-2278-44AC-84BC-88EE11E8363E}" type="datetimeFigureOut">
              <a:rPr lang="LID4096" smtClean="0"/>
              <a:t>07/22/2021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CC5AD76-7970-402A-AD51-18BCD237C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DA7324A-1976-4DDD-84EA-06445BC23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9DD1-0F77-4C72-93EC-6070C0F95A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5466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7334F99-ABD4-4148-B01E-DA6DD64869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F13F7EF-6A4D-4615-A2D9-CC989E4D1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68F2215-2AC8-4062-958B-AB6AAC45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4927-2278-44AC-84BC-88EE11E8363E}" type="datetimeFigureOut">
              <a:rPr lang="LID4096" smtClean="0"/>
              <a:t>07/22/2021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29F4CE4-BDD6-45DD-BA5C-156F6D7F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412504B-4EA7-4B82-B950-015DB79B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9DD1-0F77-4C72-93EC-6070C0F95A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9533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B8641D-5520-487F-A905-1D14A06F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D310202-F0E5-45F5-83E4-86A0B594B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EB554B3-FE6F-486D-84E7-37CAE877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4927-2278-44AC-84BC-88EE11E8363E}" type="datetimeFigureOut">
              <a:rPr lang="LID4096" smtClean="0"/>
              <a:t>07/22/2021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CB207EE-25A3-49E0-AA7B-392086B4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8273DD2-5816-4272-BE6E-17193E302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9DD1-0F77-4C72-93EC-6070C0F95A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206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658073F-5444-4427-8A7E-EF4BA45BD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BA63757-C85A-42FC-9774-EE7E8E96F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257EB32-F3FD-4FD5-80FA-67688530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4927-2278-44AC-84BC-88EE11E8363E}" type="datetimeFigureOut">
              <a:rPr lang="LID4096" smtClean="0"/>
              <a:t>07/22/2021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D318A00-3730-42FA-98EC-28BAF730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50FD76F-66DD-4212-A7F7-B8147B71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9DD1-0F77-4C72-93EC-6070C0F95A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7778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2112BE-9331-4951-B798-8A2556BB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AEA708E-9E26-483C-8767-8202950E6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0F1FF85-3F89-4438-8E8C-A5B798F92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1928F38-4C48-45F4-98EA-8275C3CE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4927-2278-44AC-84BC-88EE11E8363E}" type="datetimeFigureOut">
              <a:rPr lang="LID4096" smtClean="0"/>
              <a:t>07/22/2021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52BA3AC-5D39-4879-B197-0B17069E2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47576E2-C512-4F09-A55C-E9DE0B9B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9DD1-0F77-4C72-93EC-6070C0F95A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353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E15845-FF0C-470F-A4D4-825A419B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F66CA16-B331-45F5-B4F4-F1A2DBB3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D9B2717-B5DF-4AD7-BBAC-90E1F6B6A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3D09A7A-935F-44BC-B9DF-7AF6A6D00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B97D633-49BE-46C8-B71A-5DA84E888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6658E96F-44EC-47CE-BBAB-7AF173EF5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4927-2278-44AC-84BC-88EE11E8363E}" type="datetimeFigureOut">
              <a:rPr lang="LID4096" smtClean="0"/>
              <a:t>07/22/2021</a:t>
            </a:fld>
            <a:endParaRPr lang="LID4096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96F8473-C5A1-47C5-95D8-6F3CF3C43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49B3666-C192-43DD-B898-B24FE89D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9DD1-0F77-4C72-93EC-6070C0F95A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591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389718-6E05-45DD-8CB7-5639ECB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DD6A84C-28E5-449F-88C9-C8DA91A66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4927-2278-44AC-84BC-88EE11E8363E}" type="datetimeFigureOut">
              <a:rPr lang="LID4096" smtClean="0"/>
              <a:t>07/22/2021</a:t>
            </a:fld>
            <a:endParaRPr lang="LID4096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D360D23-1B88-481F-8F7F-2C08ED73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F5E4BEE-18E6-4EEB-8DBB-8DC68C66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9DD1-0F77-4C72-93EC-6070C0F95A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801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EEF4FAC-6CCB-4827-A997-3C989DA5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4927-2278-44AC-84BC-88EE11E8363E}" type="datetimeFigureOut">
              <a:rPr lang="LID4096" smtClean="0"/>
              <a:t>07/22/2021</a:t>
            </a:fld>
            <a:endParaRPr lang="LID4096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B0AD3F6-DA6F-4E1A-A5A3-62B5F283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AE859E9-518E-4F38-835C-53E89EFB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9DD1-0F77-4C72-93EC-6070C0F95A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29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3F2326-9E93-4892-A8A1-B9C889D27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484CE6E-0737-42BE-AC74-012433924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7FC9CAE-4D89-4B7E-B2CF-4ED9C252C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5EB6AFD-61EE-4885-9664-F563E50D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4927-2278-44AC-84BC-88EE11E8363E}" type="datetimeFigureOut">
              <a:rPr lang="LID4096" smtClean="0"/>
              <a:t>07/22/2021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01FD7B7-9A4E-4568-8277-AD140D05C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79D2C0D-ADAF-4CA3-ADAC-148D0564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9DD1-0F77-4C72-93EC-6070C0F95A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514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82EA76-E7E8-4201-A109-A76B21F8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81E81AEF-E9F7-42A5-9E58-31D5C5938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0F0D2B5-031B-4002-96DD-44FFF5435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842BB24-32B2-4D00-8BEE-002F29D3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4927-2278-44AC-84BC-88EE11E8363E}" type="datetimeFigureOut">
              <a:rPr lang="LID4096" smtClean="0"/>
              <a:t>07/22/2021</a:t>
            </a:fld>
            <a:endParaRPr lang="LID4096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4533622-5681-407E-AB7C-D8281827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8F9230E-DAB6-470E-BD21-E4C26093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89DD1-0F77-4C72-93EC-6070C0F95A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6070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A283EADF-7D11-49A6-A12A-79E7F71A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LID4096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8ED3680-217C-45CA-B182-B372842F4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LID4096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CD8953D-5F13-4EBF-9F73-3E37AA250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F4927-2278-44AC-84BC-88EE11E8363E}" type="datetimeFigureOut">
              <a:rPr lang="LID4096" smtClean="0"/>
              <a:t>07/22/2021</a:t>
            </a:fld>
            <a:endParaRPr lang="LID4096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8E37133-3E28-450C-BCD4-ED3DD1809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6BCD366-90BF-431F-998D-B8B0BC92B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89DD1-0F77-4C72-93EC-6070C0F95AA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6974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w.hit.ac.i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5.png"/><Relationship Id="rId4" Type="http://schemas.openxmlformats.org/officeDocument/2006/relationships/image" Target="../media/image15.jp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w.hit.ac.i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E489F17A-41EF-447E-B74E-16C57CD82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10" t="16291" r="26072" b="16253"/>
          <a:stretch/>
        </p:blipFill>
        <p:spPr>
          <a:xfrm>
            <a:off x="3570767" y="908050"/>
            <a:ext cx="8606466" cy="594995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>
              <a:solidFill>
                <a:schemeClr val="bg1"/>
              </a:solidFill>
            </a:endParaRPr>
          </a:p>
          <a:p>
            <a:r>
              <a:rPr lang="he-IL" dirty="0">
                <a:solidFill>
                  <a:schemeClr val="bg1"/>
                </a:solidFill>
              </a:rPr>
              <a:t>היכנסו לקישור </a:t>
            </a:r>
            <a:r>
              <a:rPr lang="en-US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fw.hit.ac.il</a:t>
            </a:r>
            <a:r>
              <a:rPr lang="he-IL" dirty="0">
                <a:solidFill>
                  <a:schemeClr val="bg1"/>
                </a:solidFill>
              </a:rPr>
              <a:t> ולחצו על כפתור התמונה במרכז המסך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8" name="חץ: למטה 7">
            <a:extLst>
              <a:ext uri="{FF2B5EF4-FFF2-40B4-BE49-F238E27FC236}">
                <a16:creationId xmlns:a16="http://schemas.microsoft.com/office/drawing/2014/main" id="{078A09F8-4663-4146-A6F4-28BE2A2EEB51}"/>
              </a:ext>
            </a:extLst>
          </p:cNvPr>
          <p:cNvSpPr/>
          <p:nvPr/>
        </p:nvSpPr>
        <p:spPr>
          <a:xfrm rot="2360989">
            <a:off x="8159956" y="2832434"/>
            <a:ext cx="232229" cy="589801"/>
          </a:xfrm>
          <a:prstGeom prst="downArrow">
            <a:avLst>
              <a:gd name="adj1" fmla="val 50000"/>
              <a:gd name="adj2" fmla="val 684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A2D85F65-2AB7-464C-A0D1-B7C69C5AE2CB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66C0C9C4-E17B-4D1C-AAA8-E68D5367A6BE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חיבור מרחוק (</a:t>
            </a:r>
            <a:r>
              <a:rPr lang="en-US" sz="3600" b="1" dirty="0"/>
              <a:t>VPN</a:t>
            </a:r>
            <a:r>
              <a:rPr lang="he-IL" sz="3600" b="1" dirty="0"/>
              <a:t>)</a:t>
            </a:r>
            <a:endParaRPr lang="LID4096" sz="3600" dirty="0"/>
          </a:p>
        </p:txBody>
      </p:sp>
    </p:spTree>
    <p:extLst>
      <p:ext uri="{BB962C8B-B14F-4D97-AF65-F5344CB8AC3E}">
        <p14:creationId xmlns:p14="http://schemas.microsoft.com/office/powerpoint/2010/main" val="152588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F5DE5D35-D24F-4B13-A1B4-E8FEC9D07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47" r="12619"/>
          <a:stretch/>
        </p:blipFill>
        <p:spPr>
          <a:xfrm>
            <a:off x="3555999" y="908050"/>
            <a:ext cx="8636001" cy="594995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/>
          </a:p>
          <a:p>
            <a:r>
              <a:rPr lang="he-IL" dirty="0"/>
              <a:t>בשלב זה תידרשו להזין שוב את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שם המשתמש והסיסמה שלכם למערכות המכון.</a:t>
            </a: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63CE895-A6FE-47FD-AE17-14A1EEB4A0BE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C47AFAC1-2613-40A3-9583-94755260C70D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רישום להתחברות באמצעות האפליקציה</a:t>
            </a:r>
            <a:endParaRPr lang="LID4096" sz="3600" dirty="0"/>
          </a:p>
        </p:txBody>
      </p:sp>
      <p:sp>
        <p:nvSpPr>
          <p:cNvPr id="9" name="מלבן: פינות מעוגלות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C3B59E5-34A7-45A9-B917-8381CE647F28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2" name="תמונה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31967"/>
          <a:stretch>
            <a:fillRect/>
          </a:stretch>
        </p:blipFill>
        <p:spPr bwMode="auto">
          <a:xfrm>
            <a:off x="0" y="0"/>
            <a:ext cx="13811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תמונה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תמונה 3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38" b="-44130"/>
          <a:stretch>
            <a:fillRect/>
          </a:stretch>
        </p:blipFill>
        <p:spPr bwMode="auto">
          <a:xfrm>
            <a:off x="0" y="0"/>
            <a:ext cx="13525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תמונה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תמונה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תמונה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5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/>
          </a:p>
          <a:p>
            <a:r>
              <a:rPr lang="he-IL" dirty="0"/>
              <a:t>בעמוד שנפתח בחרו </a:t>
            </a:r>
            <a:r>
              <a:rPr lang="en-US" b="1" dirty="0"/>
              <a:t>Smartphone</a:t>
            </a:r>
            <a:r>
              <a:rPr lang="he-IL" b="1" dirty="0"/>
              <a:t>.</a:t>
            </a:r>
            <a:endParaRPr lang="he-IL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63CE895-A6FE-47FD-AE17-14A1EEB4A0BE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C47AFAC1-2613-40A3-9583-94755260C70D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רישום להתחברות באמצעות האפליקציה</a:t>
            </a:r>
            <a:endParaRPr lang="LID4096" sz="36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BB0CFB1-3DE2-4BBD-A5B1-66841F277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91" r="16874"/>
          <a:stretch/>
        </p:blipFill>
        <p:spPr>
          <a:xfrm>
            <a:off x="3556000" y="908050"/>
            <a:ext cx="8636000" cy="5949950"/>
          </a:xfrm>
          <a:prstGeom prst="rect">
            <a:avLst/>
          </a:prstGeom>
        </p:spPr>
      </p:pic>
      <p:sp>
        <p:nvSpPr>
          <p:cNvPr id="8" name="חץ: למטה 7">
            <a:extLst>
              <a:ext uri="{FF2B5EF4-FFF2-40B4-BE49-F238E27FC236}">
                <a16:creationId xmlns:a16="http://schemas.microsoft.com/office/drawing/2014/main" id="{77BEF093-680B-4F54-8923-23A69F7379F0}"/>
              </a:ext>
            </a:extLst>
          </p:cNvPr>
          <p:cNvSpPr/>
          <p:nvPr/>
        </p:nvSpPr>
        <p:spPr>
          <a:xfrm rot="3202677">
            <a:off x="5954485" y="4735706"/>
            <a:ext cx="232229" cy="589801"/>
          </a:xfrm>
          <a:prstGeom prst="downArrow">
            <a:avLst>
              <a:gd name="adj1" fmla="val 50000"/>
              <a:gd name="adj2" fmla="val 684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מלבן: פינות מעוגלות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830F826-5C46-45B3-A309-3F54A121DF28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6" name="תמונה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31967"/>
          <a:stretch>
            <a:fillRect/>
          </a:stretch>
        </p:blipFill>
        <p:spPr bwMode="auto">
          <a:xfrm>
            <a:off x="0" y="0"/>
            <a:ext cx="13811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תמונה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תמונה 3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38" b="-44130"/>
          <a:stretch>
            <a:fillRect/>
          </a:stretch>
        </p:blipFill>
        <p:spPr bwMode="auto">
          <a:xfrm>
            <a:off x="0" y="0"/>
            <a:ext cx="13525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תמונה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תמונה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תמונה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59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/>
          </a:p>
          <a:p>
            <a:r>
              <a:rPr lang="he-IL" dirty="0"/>
              <a:t>בשדה </a:t>
            </a:r>
            <a:r>
              <a:rPr lang="en-US" dirty="0"/>
              <a:t>Comment</a:t>
            </a:r>
            <a:r>
              <a:rPr lang="he-IL" dirty="0"/>
              <a:t> הזינו </a:t>
            </a:r>
            <a:r>
              <a:rPr lang="en-US" b="1" dirty="0"/>
              <a:t>HIT</a:t>
            </a:r>
            <a:r>
              <a:rPr lang="en-US" dirty="0"/>
              <a:t> </a:t>
            </a:r>
            <a:br>
              <a:rPr lang="en-US" dirty="0"/>
            </a:br>
            <a:r>
              <a:rPr lang="he-IL" dirty="0"/>
              <a:t>ולחצו </a:t>
            </a:r>
            <a:r>
              <a:rPr lang="en-US" b="1" dirty="0"/>
              <a:t>Save</a:t>
            </a:r>
            <a:r>
              <a:rPr lang="he-IL" b="1" dirty="0"/>
              <a:t>.</a:t>
            </a:r>
            <a:endParaRPr lang="en-US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63CE895-A6FE-47FD-AE17-14A1EEB4A0BE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C47AFAC1-2613-40A3-9583-94755260C70D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רישום להתחברות באמצעות האפליקציה</a:t>
            </a:r>
            <a:endParaRPr lang="LID4096" sz="3600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3753FD28-F917-4A1B-9ED6-C9349DBCA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3" r="14583"/>
          <a:stretch/>
        </p:blipFill>
        <p:spPr>
          <a:xfrm>
            <a:off x="3556000" y="908050"/>
            <a:ext cx="8636000" cy="5949950"/>
          </a:xfrm>
          <a:prstGeom prst="rect">
            <a:avLst/>
          </a:prstGeom>
        </p:spPr>
      </p:pic>
      <p:sp>
        <p:nvSpPr>
          <p:cNvPr id="2" name="בועת דיבור: מלבן עם פינות מעוגלות 1">
            <a:extLst>
              <a:ext uri="{FF2B5EF4-FFF2-40B4-BE49-F238E27FC236}">
                <a16:creationId xmlns:a16="http://schemas.microsoft.com/office/drawing/2014/main" id="{724FE978-0082-4A17-ADEE-FB798991D6D2}"/>
              </a:ext>
            </a:extLst>
          </p:cNvPr>
          <p:cNvSpPr/>
          <p:nvPr/>
        </p:nvSpPr>
        <p:spPr>
          <a:xfrm>
            <a:off x="6391064" y="2742982"/>
            <a:ext cx="778726" cy="445717"/>
          </a:xfrm>
          <a:prstGeom prst="wedgeRoundRectCallout">
            <a:avLst>
              <a:gd name="adj1" fmla="val -47140"/>
              <a:gd name="adj2" fmla="val 87890"/>
              <a:gd name="adj3" fmla="val 1666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HIT</a:t>
            </a:r>
            <a:endParaRPr lang="LID4096" b="1" dirty="0"/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78414F69-1713-4AC0-81C6-EE4D9D824C3D}"/>
              </a:ext>
            </a:extLst>
          </p:cNvPr>
          <p:cNvSpPr/>
          <p:nvPr/>
        </p:nvSpPr>
        <p:spPr>
          <a:xfrm rot="14081327">
            <a:off x="5880103" y="4383410"/>
            <a:ext cx="232229" cy="589801"/>
          </a:xfrm>
          <a:prstGeom prst="downArrow">
            <a:avLst>
              <a:gd name="adj1" fmla="val 50000"/>
              <a:gd name="adj2" fmla="val 684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מלבן: פינות מעוגלות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547C097-7CB8-496B-9A8A-8D27BED6A010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0" name="תמונה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31967"/>
          <a:stretch>
            <a:fillRect/>
          </a:stretch>
        </p:blipFill>
        <p:spPr bwMode="auto">
          <a:xfrm>
            <a:off x="0" y="0"/>
            <a:ext cx="13811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תמונה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תמונה 3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38" b="-44130"/>
          <a:stretch>
            <a:fillRect/>
          </a:stretch>
        </p:blipFill>
        <p:spPr bwMode="auto">
          <a:xfrm>
            <a:off x="0" y="0"/>
            <a:ext cx="13525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תמונה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תמונה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תמונה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80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/>
          </a:p>
          <a:p>
            <a:r>
              <a:rPr lang="he-IL" dirty="0"/>
              <a:t>על המסך יופיע קוד </a:t>
            </a:r>
            <a:r>
              <a:rPr lang="en-US" dirty="0"/>
              <a:t>QR</a:t>
            </a:r>
            <a:r>
              <a:rPr lang="he-IL" dirty="0"/>
              <a:t> אותו תצטרכו לסרקו באמצעות הטלפון</a:t>
            </a:r>
            <a:r>
              <a:rPr lang="he-IL" b="1" dirty="0"/>
              <a:t>.</a:t>
            </a:r>
            <a:endParaRPr lang="en-US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63CE895-A6FE-47FD-AE17-14A1EEB4A0BE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C47AFAC1-2613-40A3-9583-94755260C70D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רישום להתחברות באמצעות האפליקציה</a:t>
            </a:r>
            <a:endParaRPr lang="LID4096" sz="3600" dirty="0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C3E55F0F-E851-4466-B442-5F37F6CEA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3" r="14583"/>
          <a:stretch/>
        </p:blipFill>
        <p:spPr>
          <a:xfrm>
            <a:off x="3556000" y="908050"/>
            <a:ext cx="8636000" cy="594995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F08B3E21-698E-4036-BEED-4C7704253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71" t="56212" r="20624" b="7425"/>
          <a:stretch/>
        </p:blipFill>
        <p:spPr>
          <a:xfrm>
            <a:off x="4223658" y="4202338"/>
            <a:ext cx="7242629" cy="2163537"/>
          </a:xfrm>
          <a:prstGeom prst="rect">
            <a:avLst/>
          </a:prstGeom>
        </p:spPr>
      </p:pic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4BD6A10-9A8D-4249-89B1-26A501F7A01D}"/>
              </a:ext>
            </a:extLst>
          </p:cNvPr>
          <p:cNvSpPr/>
          <p:nvPr/>
        </p:nvSpPr>
        <p:spPr>
          <a:xfrm>
            <a:off x="7329715" y="4775201"/>
            <a:ext cx="1030514" cy="68217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קוד </a:t>
            </a:r>
            <a:r>
              <a:rPr lang="en-US" dirty="0"/>
              <a:t>QR</a:t>
            </a:r>
            <a:r>
              <a:rPr lang="he-IL" dirty="0"/>
              <a:t> לסריקה</a:t>
            </a:r>
            <a:endParaRPr lang="LID4096" dirty="0"/>
          </a:p>
        </p:txBody>
      </p:sp>
      <p:sp>
        <p:nvSpPr>
          <p:cNvPr id="23" name="מלבן: פינות מעוגלות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6246FBF-CA65-4365-B7BA-3FBDCE728103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194" name="תמונה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31967"/>
          <a:stretch>
            <a:fillRect/>
          </a:stretch>
        </p:blipFill>
        <p:spPr bwMode="auto">
          <a:xfrm>
            <a:off x="0" y="0"/>
            <a:ext cx="13811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תמונה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תמונה 3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38" b="-44130"/>
          <a:stretch>
            <a:fillRect/>
          </a:stretch>
        </p:blipFill>
        <p:spPr bwMode="auto">
          <a:xfrm>
            <a:off x="0" y="0"/>
            <a:ext cx="13525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תמונה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תמונה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תמונה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12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8C98CA54-A93A-4F46-8773-3E05FBED24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3" r="14583"/>
          <a:stretch/>
        </p:blipFill>
        <p:spPr>
          <a:xfrm>
            <a:off x="3556000" y="908050"/>
            <a:ext cx="8636000" cy="594995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/>
          </a:p>
          <a:p>
            <a:r>
              <a:rPr lang="he-IL" dirty="0"/>
              <a:t>לחצו על הכפתור ה (+)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(בראש מסך הטלפון</a:t>
            </a:r>
            <a:r>
              <a:rPr lang="en-US" dirty="0"/>
              <a:t> </a:t>
            </a:r>
            <a:r>
              <a:rPr lang="he-IL" dirty="0"/>
              <a:t>למשתמשי </a:t>
            </a:r>
            <a:r>
              <a:rPr lang="he-IL" dirty="0" err="1"/>
              <a:t>אייפון</a:t>
            </a:r>
            <a:endParaRPr lang="he-IL" dirty="0"/>
          </a:p>
          <a:p>
            <a:r>
              <a:rPr lang="he-IL" dirty="0"/>
              <a:t>או בתחתית מסך הטלפון למשתמשי אנדרואיד). </a:t>
            </a:r>
          </a:p>
          <a:p>
            <a:endParaRPr lang="he-IL" dirty="0"/>
          </a:p>
          <a:p>
            <a:r>
              <a:rPr lang="he-IL" dirty="0"/>
              <a:t>בהודעה הקופצת – אשרו לאפליקציה גישה למצלמה של המכשיר.</a:t>
            </a:r>
            <a:endParaRPr lang="en-US" dirty="0"/>
          </a:p>
          <a:p>
            <a:endParaRPr lang="en-US" dirty="0"/>
          </a:p>
          <a:p>
            <a:endParaRPr lang="he-IL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63CE895-A6FE-47FD-AE17-14A1EEB4A0BE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C47AFAC1-2613-40A3-9583-94755260C70D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רישום להתחברות באמצעות האפליקציה</a:t>
            </a:r>
            <a:endParaRPr lang="LID4096" sz="3600" dirty="0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2E68DE16-D369-4A68-8A85-56510AA770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71" t="56212" r="20624" b="7425"/>
          <a:stretch/>
        </p:blipFill>
        <p:spPr>
          <a:xfrm>
            <a:off x="4223658" y="4202338"/>
            <a:ext cx="7242629" cy="2163537"/>
          </a:xfrm>
          <a:prstGeom prst="rect">
            <a:avLst/>
          </a:prstGeom>
        </p:spPr>
      </p:pic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A3A5EC14-2F2B-43B5-A2B6-1F0579216C1D}"/>
              </a:ext>
            </a:extLst>
          </p:cNvPr>
          <p:cNvSpPr/>
          <p:nvPr/>
        </p:nvSpPr>
        <p:spPr>
          <a:xfrm>
            <a:off x="7329715" y="4775201"/>
            <a:ext cx="1030514" cy="68217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קוד </a:t>
            </a:r>
            <a:r>
              <a:rPr lang="en-US" dirty="0"/>
              <a:t>QR</a:t>
            </a:r>
            <a:r>
              <a:rPr lang="he-IL" dirty="0"/>
              <a:t> לסריקה</a:t>
            </a:r>
            <a:endParaRPr lang="LID4096" dirty="0"/>
          </a:p>
        </p:txBody>
      </p:sp>
      <p:sp>
        <p:nvSpPr>
          <p:cNvPr id="15" name="מלבן: פינות מעוגלות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D7D3295-BD32-4B9C-A3DC-B1B945AF3598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6" name="תמונה 25">
            <a:extLst>
              <a:ext uri="{FF2B5EF4-FFF2-40B4-BE49-F238E27FC236}">
                <a16:creationId xmlns:a16="http://schemas.microsoft.com/office/drawing/2014/main" id="{0E889A30-982D-4D21-82F6-F7E3E66BF5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9"/>
          <a:stretch/>
        </p:blipFill>
        <p:spPr>
          <a:xfrm>
            <a:off x="4866551" y="1451128"/>
            <a:ext cx="2423557" cy="4771872"/>
          </a:xfrm>
          <a:prstGeom prst="rect">
            <a:avLst/>
          </a:prstGeom>
        </p:spPr>
      </p:pic>
      <p:sp>
        <p:nvSpPr>
          <p:cNvPr id="29" name="חץ: למטה 28">
            <a:extLst>
              <a:ext uri="{FF2B5EF4-FFF2-40B4-BE49-F238E27FC236}">
                <a16:creationId xmlns:a16="http://schemas.microsoft.com/office/drawing/2014/main" id="{055A045F-543A-42BA-9CF5-74441E2BB3B6}"/>
              </a:ext>
            </a:extLst>
          </p:cNvPr>
          <p:cNvSpPr/>
          <p:nvPr/>
        </p:nvSpPr>
        <p:spPr>
          <a:xfrm rot="12818600">
            <a:off x="6735337" y="1919936"/>
            <a:ext cx="232229" cy="589801"/>
          </a:xfrm>
          <a:prstGeom prst="downArrow">
            <a:avLst>
              <a:gd name="adj1" fmla="val 50000"/>
              <a:gd name="adj2" fmla="val 684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1" name="תמונה 40">
            <a:extLst>
              <a:ext uri="{FF2B5EF4-FFF2-40B4-BE49-F238E27FC236}">
                <a16:creationId xmlns:a16="http://schemas.microsoft.com/office/drawing/2014/main" id="{AC647F06-60FC-4673-8B3F-71E9677BD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166" y="1711551"/>
            <a:ext cx="2396917" cy="4368347"/>
          </a:xfrm>
          <a:prstGeom prst="rect">
            <a:avLst/>
          </a:prstGeom>
        </p:spPr>
      </p:pic>
      <p:sp>
        <p:nvSpPr>
          <p:cNvPr id="33" name="חץ: למטה 32">
            <a:extLst>
              <a:ext uri="{FF2B5EF4-FFF2-40B4-BE49-F238E27FC236}">
                <a16:creationId xmlns:a16="http://schemas.microsoft.com/office/drawing/2014/main" id="{03CCF9BE-5CE7-434C-B8D9-2856B00509E7}"/>
              </a:ext>
            </a:extLst>
          </p:cNvPr>
          <p:cNvSpPr/>
          <p:nvPr/>
        </p:nvSpPr>
        <p:spPr>
          <a:xfrm rot="18347911">
            <a:off x="10029854" y="5113461"/>
            <a:ext cx="232229" cy="589801"/>
          </a:xfrm>
          <a:prstGeom prst="downArrow">
            <a:avLst>
              <a:gd name="adj1" fmla="val 50000"/>
              <a:gd name="adj2" fmla="val 684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6" name="תמונה 35">
            <a:extLst>
              <a:ext uri="{FF2B5EF4-FFF2-40B4-BE49-F238E27FC236}">
                <a16:creationId xmlns:a16="http://schemas.microsoft.com/office/drawing/2014/main" id="{36416DAC-E55B-432C-9CBF-E3CE301CBCF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76" y="908050"/>
            <a:ext cx="3346846" cy="5949950"/>
          </a:xfrm>
          <a:prstGeom prst="rect">
            <a:avLst/>
          </a:prstGeom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44B00CBD-12D8-4B5E-9159-F8904ABF570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02" y="908050"/>
            <a:ext cx="3346846" cy="5949950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18CC26BE-4755-4DD2-9CFE-A0B4288A63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96" y="1126362"/>
            <a:ext cx="1182550" cy="1182550"/>
          </a:xfrm>
          <a:prstGeom prst="rect">
            <a:avLst/>
          </a:prstGeom>
        </p:spPr>
      </p:pic>
      <p:pic>
        <p:nvPicPr>
          <p:cNvPr id="39" name="תמונה 38">
            <a:extLst>
              <a:ext uri="{FF2B5EF4-FFF2-40B4-BE49-F238E27FC236}">
                <a16:creationId xmlns:a16="http://schemas.microsoft.com/office/drawing/2014/main" id="{112C1634-C1C9-4568-9827-F9C9BF6EF1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22" y="1126362"/>
            <a:ext cx="1179258" cy="1179258"/>
          </a:xfrm>
          <a:prstGeom prst="rect">
            <a:avLst/>
          </a:prstGeom>
        </p:spPr>
      </p:pic>
      <p:pic>
        <p:nvPicPr>
          <p:cNvPr id="10242" name="תמונה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31967"/>
          <a:stretch>
            <a:fillRect/>
          </a:stretch>
        </p:blipFill>
        <p:spPr bwMode="auto">
          <a:xfrm>
            <a:off x="0" y="0"/>
            <a:ext cx="13811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תמונה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תמונה 3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38" b="-44130"/>
          <a:stretch>
            <a:fillRect/>
          </a:stretch>
        </p:blipFill>
        <p:spPr bwMode="auto">
          <a:xfrm>
            <a:off x="0" y="0"/>
            <a:ext cx="13525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תמונה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תמונה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תמונה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4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/>
          </a:p>
          <a:p>
            <a:r>
              <a:rPr lang="he-IL" dirty="0"/>
              <a:t>סרקו את קוד ה-</a:t>
            </a:r>
            <a:r>
              <a:rPr lang="en-US" dirty="0"/>
              <a:t>QR</a:t>
            </a:r>
            <a:r>
              <a:rPr lang="he-IL" dirty="0"/>
              <a:t> המופיע על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מסך המחשב באמצעות הטלפון</a:t>
            </a:r>
            <a:r>
              <a:rPr lang="he-IL" b="1" dirty="0"/>
              <a:t>.</a:t>
            </a:r>
          </a:p>
          <a:p>
            <a:endParaRPr lang="en-US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63CE895-A6FE-47FD-AE17-14A1EEB4A0BE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C47AFAC1-2613-40A3-9583-94755260C70D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רישום להתחברות באמצעות האפליקציה</a:t>
            </a:r>
            <a:endParaRPr lang="LID4096" sz="3600" dirty="0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C3E55F0F-E851-4466-B442-5F37F6CEA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3" r="14583"/>
          <a:stretch/>
        </p:blipFill>
        <p:spPr>
          <a:xfrm>
            <a:off x="3556000" y="908050"/>
            <a:ext cx="8636000" cy="594995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F08B3E21-698E-4036-BEED-4C7704253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71" t="56212" r="20624" b="7425"/>
          <a:stretch/>
        </p:blipFill>
        <p:spPr>
          <a:xfrm>
            <a:off x="4223658" y="4202338"/>
            <a:ext cx="7242629" cy="2163537"/>
          </a:xfrm>
          <a:prstGeom prst="rect">
            <a:avLst/>
          </a:prstGeom>
        </p:spPr>
      </p:pic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D4BD6A10-9A8D-4249-89B1-26A501F7A01D}"/>
              </a:ext>
            </a:extLst>
          </p:cNvPr>
          <p:cNvSpPr/>
          <p:nvPr/>
        </p:nvSpPr>
        <p:spPr>
          <a:xfrm>
            <a:off x="7329715" y="4775201"/>
            <a:ext cx="1030514" cy="68217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קוד </a:t>
            </a:r>
            <a:r>
              <a:rPr lang="en-US" dirty="0"/>
              <a:t>QR</a:t>
            </a:r>
            <a:r>
              <a:rPr lang="he-IL" dirty="0"/>
              <a:t> לסריקה</a:t>
            </a:r>
            <a:endParaRPr lang="LID4096" dirty="0"/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7AC8181F-BE05-4DB7-9CB8-25B24F390E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58" t="28084" r="28811"/>
          <a:stretch/>
        </p:blipFill>
        <p:spPr>
          <a:xfrm>
            <a:off x="9107714" y="1535183"/>
            <a:ext cx="2452914" cy="4549775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FD3693B2-1DAD-44E7-BD9C-2526F1A6D0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753" y="908051"/>
            <a:ext cx="3346846" cy="5949950"/>
          </a:xfrm>
          <a:prstGeom prst="rect">
            <a:avLst/>
          </a:prstGeom>
        </p:spPr>
      </p:pic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12548F30-04E7-4A4A-8A69-23D83F2C44BD}"/>
              </a:ext>
            </a:extLst>
          </p:cNvPr>
          <p:cNvGrpSpPr/>
          <p:nvPr/>
        </p:nvGrpSpPr>
        <p:grpSpPr>
          <a:xfrm>
            <a:off x="9369424" y="3195480"/>
            <a:ext cx="2021992" cy="1995489"/>
            <a:chOff x="9173481" y="3461883"/>
            <a:chExt cx="2021992" cy="1995489"/>
          </a:xfrm>
        </p:grpSpPr>
        <p:sp>
          <p:nvSpPr>
            <p:cNvPr id="17" name="חצי מסגרת 16">
              <a:extLst>
                <a:ext uri="{FF2B5EF4-FFF2-40B4-BE49-F238E27FC236}">
                  <a16:creationId xmlns:a16="http://schemas.microsoft.com/office/drawing/2014/main" id="{90039700-0063-48DE-AB64-5783B9820375}"/>
                </a:ext>
              </a:extLst>
            </p:cNvPr>
            <p:cNvSpPr/>
            <p:nvPr/>
          </p:nvSpPr>
          <p:spPr>
            <a:xfrm>
              <a:off x="9177109" y="3461883"/>
              <a:ext cx="572863" cy="572863"/>
            </a:xfrm>
            <a:prstGeom prst="halfFrame">
              <a:avLst>
                <a:gd name="adj1" fmla="val 15004"/>
                <a:gd name="adj2" fmla="val 1608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solidFill>
                  <a:schemeClr val="tx1"/>
                </a:solidFill>
              </a:endParaRPr>
            </a:p>
          </p:txBody>
        </p:sp>
        <p:sp>
          <p:nvSpPr>
            <p:cNvPr id="18" name="חצי מסגרת 17">
              <a:extLst>
                <a:ext uri="{FF2B5EF4-FFF2-40B4-BE49-F238E27FC236}">
                  <a16:creationId xmlns:a16="http://schemas.microsoft.com/office/drawing/2014/main" id="{2FF45857-B2EE-4483-A7F9-71567A4D1CA4}"/>
                </a:ext>
              </a:extLst>
            </p:cNvPr>
            <p:cNvSpPr/>
            <p:nvPr/>
          </p:nvSpPr>
          <p:spPr>
            <a:xfrm rot="5400000">
              <a:off x="10615126" y="3489016"/>
              <a:ext cx="572863" cy="572863"/>
            </a:xfrm>
            <a:prstGeom prst="halfFrame">
              <a:avLst>
                <a:gd name="adj1" fmla="val 15004"/>
                <a:gd name="adj2" fmla="val 1608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solidFill>
                  <a:schemeClr val="tx1"/>
                </a:solidFill>
              </a:endParaRPr>
            </a:p>
          </p:txBody>
        </p:sp>
        <p:sp>
          <p:nvSpPr>
            <p:cNvPr id="19" name="חצי מסגרת 18">
              <a:extLst>
                <a:ext uri="{FF2B5EF4-FFF2-40B4-BE49-F238E27FC236}">
                  <a16:creationId xmlns:a16="http://schemas.microsoft.com/office/drawing/2014/main" id="{98CCF8A0-D0FA-48B8-8FAA-5B957D40E2F6}"/>
                </a:ext>
              </a:extLst>
            </p:cNvPr>
            <p:cNvSpPr/>
            <p:nvPr/>
          </p:nvSpPr>
          <p:spPr>
            <a:xfrm rot="10800000">
              <a:off x="10622610" y="4884509"/>
              <a:ext cx="572863" cy="572863"/>
            </a:xfrm>
            <a:prstGeom prst="halfFrame">
              <a:avLst>
                <a:gd name="adj1" fmla="val 15004"/>
                <a:gd name="adj2" fmla="val 1608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solidFill>
                  <a:schemeClr val="tx1"/>
                </a:solidFill>
              </a:endParaRPr>
            </a:p>
          </p:txBody>
        </p:sp>
        <p:sp>
          <p:nvSpPr>
            <p:cNvPr id="20" name="חצי מסגרת 19">
              <a:extLst>
                <a:ext uri="{FF2B5EF4-FFF2-40B4-BE49-F238E27FC236}">
                  <a16:creationId xmlns:a16="http://schemas.microsoft.com/office/drawing/2014/main" id="{0F2A35F0-5C2D-44E4-A592-B8FC4F53DCCC}"/>
                </a:ext>
              </a:extLst>
            </p:cNvPr>
            <p:cNvSpPr/>
            <p:nvPr/>
          </p:nvSpPr>
          <p:spPr>
            <a:xfrm rot="16200000">
              <a:off x="9173481" y="4884509"/>
              <a:ext cx="572863" cy="572863"/>
            </a:xfrm>
            <a:prstGeom prst="halfFrame">
              <a:avLst>
                <a:gd name="adj1" fmla="val 15004"/>
                <a:gd name="adj2" fmla="val 16082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>
                <a:solidFill>
                  <a:schemeClr val="tx1"/>
                </a:solidFill>
              </a:endParaRPr>
            </a:p>
          </p:txBody>
        </p:sp>
      </p:grp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EADE538D-E218-4177-B310-CE8F8DEC9236}"/>
              </a:ext>
            </a:extLst>
          </p:cNvPr>
          <p:cNvSpPr/>
          <p:nvPr/>
        </p:nvSpPr>
        <p:spPr>
          <a:xfrm>
            <a:off x="9850919" y="3810070"/>
            <a:ext cx="1030514" cy="68217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סריקת קוד </a:t>
            </a:r>
            <a:r>
              <a:rPr lang="en-US" dirty="0"/>
              <a:t>QR</a:t>
            </a:r>
            <a:endParaRPr lang="LID4096" dirty="0"/>
          </a:p>
        </p:txBody>
      </p:sp>
      <p:sp>
        <p:nvSpPr>
          <p:cNvPr id="23" name="מלבן: פינות מעוגלות 2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C91E0A-2ED8-4732-963A-D84667885DF6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266" name="תמונה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31967"/>
          <a:stretch>
            <a:fillRect/>
          </a:stretch>
        </p:blipFill>
        <p:spPr bwMode="auto">
          <a:xfrm>
            <a:off x="0" y="0"/>
            <a:ext cx="13811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תמונה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תמונה 3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38" b="-44130"/>
          <a:stretch>
            <a:fillRect/>
          </a:stretch>
        </p:blipFill>
        <p:spPr bwMode="auto">
          <a:xfrm>
            <a:off x="0" y="0"/>
            <a:ext cx="13525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תמונה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תמונה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תמונה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26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/>
          </a:p>
          <a:p>
            <a:r>
              <a:rPr lang="he-IL" dirty="0"/>
              <a:t>לאחר שהאפליקציה תזהה את קוד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ה-</a:t>
            </a:r>
            <a:r>
              <a:rPr lang="en-US" dirty="0"/>
              <a:t>QR</a:t>
            </a:r>
            <a:r>
              <a:rPr lang="he-IL" dirty="0"/>
              <a:t>, החשבון שלכם יהיה מקושר לטלפון, ועל המסך יופיע קוד המתחלף בכל 30 שניות. </a:t>
            </a:r>
          </a:p>
          <a:p>
            <a:endParaRPr lang="he-IL" dirty="0"/>
          </a:p>
          <a:p>
            <a:r>
              <a:rPr lang="he-IL" dirty="0"/>
              <a:t>תהליך הרישום הסתיים.</a:t>
            </a:r>
          </a:p>
          <a:p>
            <a:r>
              <a:rPr lang="he-IL" dirty="0"/>
              <a:t>סגרו כעת את האפליקציה ואת כל חלונות ההתחברות הקודמים.</a:t>
            </a: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63CE895-A6FE-47FD-AE17-14A1EEB4A0BE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C47AFAC1-2613-40A3-9583-94755260C70D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רישום להתחברות באמצעות האפליקציה</a:t>
            </a:r>
            <a:endParaRPr lang="LID4096" sz="36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275D2E3-BAB7-4756-9C3D-C712EACC8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8"/>
          <a:stretch/>
        </p:blipFill>
        <p:spPr>
          <a:xfrm>
            <a:off x="9168777" y="1513115"/>
            <a:ext cx="2388224" cy="4582885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FD3693B2-1DAD-44E7-BD9C-2526F1A6D0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753" y="908051"/>
            <a:ext cx="3346846" cy="5949950"/>
          </a:xfrm>
          <a:prstGeom prst="rect">
            <a:avLst/>
          </a:prstGeom>
        </p:spPr>
      </p:pic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400CCD2C-2C38-4FBF-9340-409678DA7C54}"/>
              </a:ext>
            </a:extLst>
          </p:cNvPr>
          <p:cNvGrpSpPr/>
          <p:nvPr/>
        </p:nvGrpSpPr>
        <p:grpSpPr>
          <a:xfrm>
            <a:off x="4221050" y="1155763"/>
            <a:ext cx="3811643" cy="2626110"/>
            <a:chOff x="3556000" y="908050"/>
            <a:chExt cx="8636000" cy="5949950"/>
          </a:xfrm>
        </p:grpSpPr>
        <p:pic>
          <p:nvPicPr>
            <p:cNvPr id="23" name="תמונה 22">
              <a:extLst>
                <a:ext uri="{FF2B5EF4-FFF2-40B4-BE49-F238E27FC236}">
                  <a16:creationId xmlns:a16="http://schemas.microsoft.com/office/drawing/2014/main" id="{ABF6E847-82BE-435D-8163-6F0A1FE5D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583" r="14583"/>
            <a:stretch/>
          </p:blipFill>
          <p:spPr>
            <a:xfrm>
              <a:off x="3556000" y="908050"/>
              <a:ext cx="8636000" cy="59499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4" name="תמונה 23">
              <a:extLst>
                <a:ext uri="{FF2B5EF4-FFF2-40B4-BE49-F238E27FC236}">
                  <a16:creationId xmlns:a16="http://schemas.microsoft.com/office/drawing/2014/main" id="{CF8F0F4A-FABD-48AB-911F-E13674E995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971" t="56212" r="20624" b="7425"/>
            <a:stretch/>
          </p:blipFill>
          <p:spPr>
            <a:xfrm>
              <a:off x="4223658" y="4202338"/>
              <a:ext cx="7242629" cy="21635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26" name="תמונה 25">
            <a:extLst>
              <a:ext uri="{FF2B5EF4-FFF2-40B4-BE49-F238E27FC236}">
                <a16:creationId xmlns:a16="http://schemas.microsoft.com/office/drawing/2014/main" id="{5B35C7C5-13BA-4436-BFEA-9143325968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83" r="14583"/>
          <a:stretch/>
        </p:blipFill>
        <p:spPr>
          <a:xfrm>
            <a:off x="4218964" y="4029586"/>
            <a:ext cx="3813729" cy="2626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ED8154AB-08BD-4DCE-887D-D0F701FE3A55}"/>
              </a:ext>
            </a:extLst>
          </p:cNvPr>
          <p:cNvSpPr/>
          <p:nvPr/>
        </p:nvSpPr>
        <p:spPr>
          <a:xfrm>
            <a:off x="6713729" y="1563914"/>
            <a:ext cx="1160675" cy="68217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לסגור עמוד זה</a:t>
            </a:r>
            <a:endParaRPr lang="LID4096" dirty="0"/>
          </a:p>
        </p:txBody>
      </p:sp>
      <p:sp>
        <p:nvSpPr>
          <p:cNvPr id="28" name="מלבן: פינות מעוגלות 27">
            <a:extLst>
              <a:ext uri="{FF2B5EF4-FFF2-40B4-BE49-F238E27FC236}">
                <a16:creationId xmlns:a16="http://schemas.microsoft.com/office/drawing/2014/main" id="{40F98128-D1C6-42D1-B05C-71F709AE7017}"/>
              </a:ext>
            </a:extLst>
          </p:cNvPr>
          <p:cNvSpPr/>
          <p:nvPr/>
        </p:nvSpPr>
        <p:spPr>
          <a:xfrm>
            <a:off x="6713729" y="4336483"/>
            <a:ext cx="1160675" cy="68217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לסגור עמוד זה</a:t>
            </a:r>
            <a:endParaRPr lang="LID4096" dirty="0"/>
          </a:p>
        </p:txBody>
      </p:sp>
      <p:sp>
        <p:nvSpPr>
          <p:cNvPr id="29" name="מלבן: פינות מעוגלות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E0D9FE1-596F-4A4A-A2CE-E89B5A77B0C8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ABE4CA31-3E84-4EFA-907A-AF17A9BD181F}"/>
              </a:ext>
            </a:extLst>
          </p:cNvPr>
          <p:cNvSpPr/>
          <p:nvPr/>
        </p:nvSpPr>
        <p:spPr>
          <a:xfrm>
            <a:off x="9680679" y="3688500"/>
            <a:ext cx="1364420" cy="682171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לסגור את האפליקציה</a:t>
            </a:r>
            <a:endParaRPr lang="LID4096" dirty="0"/>
          </a:p>
        </p:txBody>
      </p:sp>
      <p:pic>
        <p:nvPicPr>
          <p:cNvPr id="12290" name="תמונה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31967"/>
          <a:stretch>
            <a:fillRect/>
          </a:stretch>
        </p:blipFill>
        <p:spPr bwMode="auto">
          <a:xfrm>
            <a:off x="0" y="0"/>
            <a:ext cx="13811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תמונה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תמונה 3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38" b="-44130"/>
          <a:stretch>
            <a:fillRect/>
          </a:stretch>
        </p:blipFill>
        <p:spPr bwMode="auto">
          <a:xfrm>
            <a:off x="0" y="0"/>
            <a:ext cx="13525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תמונה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תמונה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תמונה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95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7419EB41-ADC3-4EC6-9445-49121D9B16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10" t="16291" r="26072" b="16253"/>
          <a:stretch/>
        </p:blipFill>
        <p:spPr>
          <a:xfrm>
            <a:off x="3570767" y="908050"/>
            <a:ext cx="8606466" cy="594995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/>
          </a:p>
          <a:p>
            <a:r>
              <a:rPr lang="he-IL" dirty="0">
                <a:solidFill>
                  <a:schemeClr val="bg1"/>
                </a:solidFill>
              </a:rPr>
              <a:t>תהליך הרישום שביצענו עד כה היה חד-פעמי. מעתה, האפליקציה תהיה רשומה כאמצעי זיהוי מאושר לחשבונך ותהליך החיבור יהיה הרבה יותר פשוט.</a:t>
            </a:r>
          </a:p>
          <a:p>
            <a:endParaRPr lang="he-IL" dirty="0">
              <a:solidFill>
                <a:schemeClr val="bg1"/>
              </a:solidFill>
            </a:endParaRPr>
          </a:p>
          <a:p>
            <a:r>
              <a:rPr lang="he-IL" dirty="0">
                <a:solidFill>
                  <a:schemeClr val="bg1"/>
                </a:solidFill>
              </a:rPr>
              <a:t>היכנסו שוב לקישור </a:t>
            </a:r>
            <a:r>
              <a:rPr lang="en-US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fw.hit.ac.il</a:t>
            </a:r>
            <a:r>
              <a:rPr lang="he-IL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he-IL" dirty="0">
                <a:solidFill>
                  <a:schemeClr val="bg1"/>
                </a:solidFill>
              </a:rPr>
              <a:t>ולחצו על כפתור התמונה במרכז המסך</a:t>
            </a:r>
            <a:r>
              <a:rPr lang="he-IL" dirty="0"/>
              <a:t>.</a:t>
            </a: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63CE895-A6FE-47FD-AE17-14A1EEB4A0BE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37408E16-7297-4A5A-9459-B3E446251164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התחברות באמצעות האפליקציה</a:t>
            </a:r>
            <a:endParaRPr lang="LID4096" sz="3600" dirty="0"/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295465E5-0A95-4ED1-9856-B961D398E234}"/>
              </a:ext>
            </a:extLst>
          </p:cNvPr>
          <p:cNvSpPr/>
          <p:nvPr/>
        </p:nvSpPr>
        <p:spPr>
          <a:xfrm rot="2360989">
            <a:off x="8159956" y="2832434"/>
            <a:ext cx="232229" cy="589801"/>
          </a:xfrm>
          <a:prstGeom prst="downArrow">
            <a:avLst>
              <a:gd name="adj1" fmla="val 50000"/>
              <a:gd name="adj2" fmla="val 684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מלבן: פינות מעוגלות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7DCCA9D-14DB-489B-A583-D17B6DA20B8B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14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>
              <a:solidFill>
                <a:schemeClr val="bg1"/>
              </a:solidFill>
            </a:endParaRPr>
          </a:p>
          <a:p>
            <a:r>
              <a:rPr lang="he-IL" dirty="0">
                <a:solidFill>
                  <a:schemeClr val="bg1"/>
                </a:solidFill>
              </a:rPr>
              <a:t>באפשרויות החיבור הזמינות ניתן לראות כעת את האפשרות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he-IL" dirty="0">
                <a:solidFill>
                  <a:schemeClr val="bg1"/>
                </a:solidFill>
              </a:rPr>
              <a:t>"טלפון חכם" – נבחר בה.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A2D85F65-2AB7-464C-A0D1-B7C69C5AE2CB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66C0C9C4-E17B-4D1C-AAA8-E68D5367A6BE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התחברות באמצעות האפליקציה</a:t>
            </a:r>
            <a:endParaRPr lang="LID4096" sz="3600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F5400E14-A0C1-4E90-8C6F-652F5D45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998" y="1678216"/>
            <a:ext cx="8165002" cy="4438648"/>
          </a:xfrm>
          <a:prstGeom prst="rect">
            <a:avLst/>
          </a:prstGeom>
        </p:spPr>
      </p:pic>
      <p:sp>
        <p:nvSpPr>
          <p:cNvPr id="12" name="מלבן: פינות מעוגלות 11">
            <a:hlinkClick r:id="rId3" action="ppaction://hlinksldjump"/>
            <a:extLst>
              <a:ext uri="{FF2B5EF4-FFF2-40B4-BE49-F238E27FC236}">
                <a16:creationId xmlns:a16="http://schemas.microsoft.com/office/drawing/2014/main" id="{B5A7DF2D-8A86-4D62-9C26-992B34060A14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חץ: למטה 12">
            <a:extLst>
              <a:ext uri="{FF2B5EF4-FFF2-40B4-BE49-F238E27FC236}">
                <a16:creationId xmlns:a16="http://schemas.microsoft.com/office/drawing/2014/main" id="{37172A86-5021-42C4-AC93-4182041DB0F0}"/>
              </a:ext>
            </a:extLst>
          </p:cNvPr>
          <p:cNvSpPr/>
          <p:nvPr/>
        </p:nvSpPr>
        <p:spPr>
          <a:xfrm rot="18305174">
            <a:off x="5155499" y="3014717"/>
            <a:ext cx="232229" cy="589801"/>
          </a:xfrm>
          <a:prstGeom prst="downArrow">
            <a:avLst>
              <a:gd name="adj1" fmla="val 50000"/>
              <a:gd name="adj2" fmla="val 684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9881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>
              <a:solidFill>
                <a:schemeClr val="bg1"/>
              </a:solidFill>
            </a:endParaRPr>
          </a:p>
          <a:p>
            <a:r>
              <a:rPr lang="he-IL" dirty="0">
                <a:solidFill>
                  <a:schemeClr val="bg1"/>
                </a:solidFill>
              </a:rPr>
              <a:t>הודעה קופצת תשלח לטלפון הנייד מהאפליקציה. לחצו עליה או פתחו את האפליקציה באופן יזום. </a:t>
            </a:r>
          </a:p>
          <a:p>
            <a:endParaRPr lang="he-IL" dirty="0"/>
          </a:p>
          <a:p>
            <a:r>
              <a:rPr lang="he-IL" dirty="0"/>
              <a:t>בשלב זה תדרשו להתחבר לאפליקציה בהתאם לאפשרות הזיהוי שהגדרתם קודם לכן (</a:t>
            </a:r>
            <a:r>
              <a:rPr lang="en-US" dirty="0"/>
              <a:t>PIN</a:t>
            </a:r>
            <a:r>
              <a:rPr lang="he-IL" dirty="0"/>
              <a:t> / זיהוי פנים / טביעת אצבע).</a:t>
            </a:r>
            <a:endParaRPr lang="he-IL" dirty="0">
              <a:solidFill>
                <a:schemeClr val="bg1"/>
              </a:solidFill>
            </a:endParaRPr>
          </a:p>
          <a:p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A2D85F65-2AB7-464C-A0D1-B7C69C5AE2CB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66C0C9C4-E17B-4D1C-AAA8-E68D5367A6BE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התחברות באמצעות האפליקציה</a:t>
            </a:r>
            <a:endParaRPr lang="LID4096" sz="3600" dirty="0"/>
          </a:p>
        </p:txBody>
      </p:sp>
      <p:sp>
        <p:nvSpPr>
          <p:cNvPr id="12" name="מלבן: פינות מעוגלות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5A7DF2D-8A86-4D62-9C26-992B34060A14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A868720B-8893-4476-A847-088202D43A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45" y="1491792"/>
            <a:ext cx="5685342" cy="5277336"/>
          </a:xfrm>
          <a:prstGeom prst="rect">
            <a:avLst/>
          </a:prstGeom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C29C2F97-4DB9-4C1A-9E15-3A88989F41EC}"/>
              </a:ext>
            </a:extLst>
          </p:cNvPr>
          <p:cNvSpPr/>
          <p:nvPr/>
        </p:nvSpPr>
        <p:spPr>
          <a:xfrm>
            <a:off x="10267950" y="3632200"/>
            <a:ext cx="269875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430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82E39E7-7108-49DA-B97A-89C6F8FAC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3" r="14583"/>
          <a:stretch/>
        </p:blipFill>
        <p:spPr>
          <a:xfrm>
            <a:off x="3556000" y="908050"/>
            <a:ext cx="8636000" cy="594995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/>
          </a:p>
          <a:p>
            <a:r>
              <a:rPr lang="he-IL" dirty="0"/>
              <a:t>התחברו עם שם המשתמש והסיסמה שלכם למערכות המכון</a:t>
            </a:r>
            <a:endParaRPr lang="LID4096" dirty="0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6DC6F702-6DDD-4219-9F80-39AEDA215475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501415AA-C6DC-4B0F-A2FC-584BA167E68B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חיבור מרחוק (</a:t>
            </a:r>
            <a:r>
              <a:rPr lang="en-US" sz="3600" b="1" dirty="0"/>
              <a:t>VPN</a:t>
            </a:r>
            <a:r>
              <a:rPr lang="he-IL" sz="3600" b="1" dirty="0"/>
              <a:t>)</a:t>
            </a:r>
            <a:endParaRPr lang="LID4096" sz="3600" dirty="0"/>
          </a:p>
        </p:txBody>
      </p:sp>
      <p:sp>
        <p:nvSpPr>
          <p:cNvPr id="9" name="מלבן: פינות מעוגלות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8FAF5EC-EEE7-4F8C-AC7F-B1401118809B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1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>
              <a:solidFill>
                <a:schemeClr val="bg1"/>
              </a:solidFill>
            </a:endParaRPr>
          </a:p>
          <a:p>
            <a:r>
              <a:rPr lang="he-IL" dirty="0">
                <a:solidFill>
                  <a:schemeClr val="bg1"/>
                </a:solidFill>
              </a:rPr>
              <a:t>לאחר התחברות לאפליקציה, לחצו על כפתור </a:t>
            </a:r>
            <a:r>
              <a:rPr lang="en-US" b="1" dirty="0">
                <a:solidFill>
                  <a:schemeClr val="bg1"/>
                </a:solidFill>
              </a:rPr>
              <a:t>Accept</a:t>
            </a:r>
            <a:r>
              <a:rPr lang="he-IL" dirty="0">
                <a:solidFill>
                  <a:schemeClr val="bg1"/>
                </a:solidFill>
              </a:rPr>
              <a:t> המופיע על המסך על מנת לאשר את החיבור. </a:t>
            </a:r>
          </a:p>
          <a:p>
            <a:r>
              <a:rPr lang="he-IL" dirty="0"/>
              <a:t>לאחר מספר שניות יושלם אישור הזיהוי, ותועברו לעמוד ההתחברות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של </a:t>
            </a:r>
            <a:r>
              <a:rPr lang="en-US" dirty="0"/>
              <a:t>Check Point</a:t>
            </a:r>
            <a:r>
              <a:rPr lang="he-IL" dirty="0"/>
              <a:t>. </a:t>
            </a:r>
            <a:endParaRPr lang="he-IL" dirty="0">
              <a:solidFill>
                <a:schemeClr val="bg1"/>
              </a:solidFill>
            </a:endParaRPr>
          </a:p>
          <a:p>
            <a:endParaRPr lang="he-IL" dirty="0">
              <a:solidFill>
                <a:schemeClr val="bg1"/>
              </a:solidFill>
            </a:endParaRPr>
          </a:p>
          <a:p>
            <a:r>
              <a:rPr lang="he-IL" b="1" dirty="0">
                <a:solidFill>
                  <a:schemeClr val="bg1"/>
                </a:solidFill>
              </a:rPr>
              <a:t>חשוב! </a:t>
            </a:r>
          </a:p>
          <a:p>
            <a:r>
              <a:rPr lang="he-IL" dirty="0">
                <a:solidFill>
                  <a:schemeClr val="bg1"/>
                </a:solidFill>
              </a:rPr>
              <a:t>אם אתם מקבלים הודעה זו מבלי שניסיתם להתחבר למערכות המכון,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he-IL" dirty="0">
                <a:solidFill>
                  <a:schemeClr val="bg1"/>
                </a:solidFill>
              </a:rPr>
              <a:t>יכול להיות שמישהו אחר מנסה להתחבר לחשבונכם.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he-IL" dirty="0">
                <a:solidFill>
                  <a:schemeClr val="bg1"/>
                </a:solidFill>
              </a:rPr>
              <a:t>במקרה זה, יש לדווח באופן </a:t>
            </a:r>
            <a:r>
              <a:rPr lang="he-IL" dirty="0" err="1">
                <a:solidFill>
                  <a:schemeClr val="bg1"/>
                </a:solidFill>
              </a:rPr>
              <a:t>מיידי</a:t>
            </a:r>
            <a:r>
              <a:rPr lang="he-IL" dirty="0">
                <a:solidFill>
                  <a:schemeClr val="bg1"/>
                </a:solidFill>
              </a:rPr>
              <a:t> למוקד התמיכה של מחלקת מחשוב בטלפון: 03-5026541. </a:t>
            </a:r>
            <a:endParaRPr lang="LID4096" dirty="0">
              <a:solidFill>
                <a:schemeClr val="bg1"/>
              </a:solidFill>
            </a:endParaRPr>
          </a:p>
          <a:p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A2D85F65-2AB7-464C-A0D1-B7C69C5AE2CB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66C0C9C4-E17B-4D1C-AAA8-E68D5367A6BE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התחברות באמצעות האפליקציה</a:t>
            </a:r>
            <a:endParaRPr lang="LID4096" sz="3600" dirty="0"/>
          </a:p>
        </p:txBody>
      </p:sp>
      <p:sp>
        <p:nvSpPr>
          <p:cNvPr id="12" name="מלבן: פינות מעוגלות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5A7DF2D-8A86-4D62-9C26-992B34060A14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A868720B-8893-4476-A847-088202D43A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45" y="1491792"/>
            <a:ext cx="5685342" cy="5277336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4F61A96A-13D8-4F89-AE48-68D0AA4B62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34"/>
          <a:stretch/>
        </p:blipFill>
        <p:spPr>
          <a:xfrm>
            <a:off x="9161155" y="1476835"/>
            <a:ext cx="2392217" cy="470625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8295080-13CA-4178-9C8B-DE7E7D80280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753" y="908051"/>
            <a:ext cx="3346846" cy="5949950"/>
          </a:xfrm>
          <a:prstGeom prst="rect">
            <a:avLst/>
          </a:prstGeom>
        </p:spPr>
      </p:pic>
      <p:sp>
        <p:nvSpPr>
          <p:cNvPr id="15" name="חץ: למטה 14">
            <a:extLst>
              <a:ext uri="{FF2B5EF4-FFF2-40B4-BE49-F238E27FC236}">
                <a16:creationId xmlns:a16="http://schemas.microsoft.com/office/drawing/2014/main" id="{284485CF-CE81-4462-987F-198D4CB3E9DD}"/>
              </a:ext>
            </a:extLst>
          </p:cNvPr>
          <p:cNvSpPr/>
          <p:nvPr/>
        </p:nvSpPr>
        <p:spPr>
          <a:xfrm rot="3088541">
            <a:off x="10234337" y="3134099"/>
            <a:ext cx="232229" cy="589801"/>
          </a:xfrm>
          <a:prstGeom prst="downArrow">
            <a:avLst>
              <a:gd name="adj1" fmla="val 50000"/>
              <a:gd name="adj2" fmla="val 684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46194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F5BC3895-83E4-4DDD-8C15-BA80EECC6CEB}"/>
              </a:ext>
            </a:extLst>
          </p:cNvPr>
          <p:cNvSpPr/>
          <p:nvPr/>
        </p:nvSpPr>
        <p:spPr>
          <a:xfrm>
            <a:off x="3556000" y="4254500"/>
            <a:ext cx="8636000" cy="2603500"/>
          </a:xfrm>
          <a:prstGeom prst="rect">
            <a:avLst/>
          </a:prstGeom>
          <a:solidFill>
            <a:srgbClr val="F0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38786F52-3B48-44A2-A243-5A161DEDF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99" y="908050"/>
            <a:ext cx="8661401" cy="3346450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>
              <a:solidFill>
                <a:schemeClr val="bg1"/>
              </a:solidFill>
            </a:endParaRPr>
          </a:p>
          <a:p>
            <a:r>
              <a:rPr lang="he-IL" dirty="0">
                <a:solidFill>
                  <a:schemeClr val="bg1"/>
                </a:solidFill>
              </a:rPr>
              <a:t>אם זו הפעם הראשונה שאתם מתחברים לשירותי החיבור מרחוק (</a:t>
            </a:r>
            <a:r>
              <a:rPr lang="en-US" dirty="0">
                <a:solidFill>
                  <a:schemeClr val="bg1"/>
                </a:solidFill>
              </a:rPr>
              <a:t>VPN</a:t>
            </a:r>
            <a:r>
              <a:rPr lang="he-IL" dirty="0">
                <a:solidFill>
                  <a:schemeClr val="bg1"/>
                </a:solidFill>
              </a:rPr>
              <a:t>) – יהיה עליכם להתקין תחילה את </a:t>
            </a:r>
            <a:r>
              <a:rPr lang="he-IL" dirty="0"/>
              <a:t>תוסף האבטחה של </a:t>
            </a:r>
            <a:r>
              <a:rPr lang="en-US" dirty="0"/>
              <a:t>Check Point</a:t>
            </a:r>
            <a:r>
              <a:rPr lang="he-IL" dirty="0">
                <a:solidFill>
                  <a:schemeClr val="bg1"/>
                </a:solidFill>
              </a:rPr>
              <a:t> – </a:t>
            </a:r>
            <a:r>
              <a:rPr lang="he-IL" dirty="0"/>
              <a:t>תהליך זה הינו חד פעמי.</a:t>
            </a:r>
            <a:endParaRPr lang="LID4096" dirty="0">
              <a:solidFill>
                <a:schemeClr val="bg1"/>
              </a:solidFill>
            </a:endParaRPr>
          </a:p>
          <a:p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A2D85F65-2AB7-464C-A0D1-B7C69C5AE2CB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66C0C9C4-E17B-4D1C-AAA8-E68D5367A6BE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חיבור מרחוק (</a:t>
            </a:r>
            <a:r>
              <a:rPr lang="en-US" sz="3600" b="1" dirty="0"/>
              <a:t>VPN</a:t>
            </a:r>
            <a:r>
              <a:rPr lang="he-IL" sz="3600" b="1" dirty="0"/>
              <a:t>)</a:t>
            </a:r>
            <a:endParaRPr lang="LID4096" sz="3600" dirty="0"/>
          </a:p>
        </p:txBody>
      </p:sp>
      <p:sp>
        <p:nvSpPr>
          <p:cNvPr id="12" name="מלבן: פינות מעוגלות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5A7DF2D-8A86-4D62-9C26-992B34060A14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5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B9B35A0A-13AB-478A-9C16-2C8F5065D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3" r="14583"/>
          <a:stretch/>
        </p:blipFill>
        <p:spPr>
          <a:xfrm>
            <a:off x="3556000" y="911303"/>
            <a:ext cx="8636000" cy="5946697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/>
          </a:p>
          <a:p>
            <a:r>
              <a:rPr lang="he-IL" dirty="0"/>
              <a:t>כעת יוצגו לכם כל אפשרויות החיבור הזמינות לכם (</a:t>
            </a:r>
            <a:r>
              <a:rPr lang="he-IL" b="1" dirty="0"/>
              <a:t>מסרון </a:t>
            </a:r>
            <a:r>
              <a:rPr lang="en-US" b="1" dirty="0"/>
              <a:t>SMS</a:t>
            </a:r>
            <a:r>
              <a:rPr lang="he-IL" b="1" dirty="0"/>
              <a:t> / טלפון חכם / קוד מוקד תמיכה</a:t>
            </a:r>
            <a:r>
              <a:rPr lang="he-IL" dirty="0"/>
              <a:t>).</a:t>
            </a:r>
          </a:p>
          <a:p>
            <a:endParaRPr lang="he-IL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63CE895-A6FE-47FD-AE17-14A1EEB4A0BE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02E4B225-CE3B-4F49-94B0-BB03B924628B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חיבור מרחוק (</a:t>
            </a:r>
            <a:r>
              <a:rPr lang="en-US" sz="3600" b="1" dirty="0"/>
              <a:t>VPN</a:t>
            </a:r>
            <a:r>
              <a:rPr lang="he-IL" sz="3600" b="1" dirty="0"/>
              <a:t>)</a:t>
            </a:r>
            <a:endParaRPr lang="LID4096" sz="3600" dirty="0"/>
          </a:p>
        </p:txBody>
      </p:sp>
      <p:sp>
        <p:nvSpPr>
          <p:cNvPr id="8" name="מלבן: פינות מעוגלות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988E9CD-7DE1-473A-9659-032708385326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5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/>
          </a:p>
          <a:p>
            <a:r>
              <a:rPr lang="he-IL" dirty="0"/>
              <a:t>בהתחברות הראשונה – האפשרות היחידה שתהיה זמינה הינה </a:t>
            </a:r>
            <a:r>
              <a:rPr lang="en-US" dirty="0"/>
              <a:t>SMS</a:t>
            </a:r>
            <a:r>
              <a:rPr lang="he-IL" dirty="0"/>
              <a:t>, והודעה עם קוד ההתחברות תשלח למספר הטלפון הנייד שלכם באופן אוטומטי – התעלמו ממנה.</a:t>
            </a: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63CE895-A6FE-47FD-AE17-14A1EEB4A0BE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7C2ABB5-6DC1-4370-A833-7EA928E1EFA9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חיבור מרחוק (</a:t>
            </a:r>
            <a:r>
              <a:rPr lang="en-US" sz="3600" b="1" dirty="0"/>
              <a:t>VPN</a:t>
            </a:r>
            <a:r>
              <a:rPr lang="he-IL" sz="3600" b="1" dirty="0"/>
              <a:t>)</a:t>
            </a:r>
            <a:endParaRPr lang="LID4096" sz="3600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299D52A-636F-436B-B343-49BDC6DA7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3" r="14583"/>
          <a:stretch/>
        </p:blipFill>
        <p:spPr>
          <a:xfrm>
            <a:off x="3556000" y="911303"/>
            <a:ext cx="8636000" cy="5946697"/>
          </a:xfrm>
          <a:prstGeom prst="rect">
            <a:avLst/>
          </a:prstGeom>
        </p:spPr>
      </p:pic>
      <p:sp>
        <p:nvSpPr>
          <p:cNvPr id="9" name="מלבן: פינות מעוגלות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14CE8F-363C-4008-B7D4-C6E818D6B6FA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8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/>
          </a:p>
          <a:p>
            <a:r>
              <a:rPr lang="he-IL" dirty="0"/>
              <a:t>כדי לאפשר את האופציה להתחברות באמצעות האפליקציה (טלפון חכם), תדרשו תחילה לבצע רישום קצר – תהליך זה הינו חד-פעמי.</a:t>
            </a:r>
          </a:p>
        </p:txBody>
      </p:sp>
      <p:sp>
        <p:nvSpPr>
          <p:cNvPr id="5" name="מלבן: פינות מעוגלות 4">
            <a:hlinkClick r:id="rId2" action="ppaction://hlinksldjump"/>
            <a:extLst>
              <a:ext uri="{FF2B5EF4-FFF2-40B4-BE49-F238E27FC236}">
                <a16:creationId xmlns:a16="http://schemas.microsoft.com/office/drawing/2014/main" id="{363CE895-A6FE-47FD-AE17-14A1EEB4A0BE}"/>
              </a:ext>
            </a:extLst>
          </p:cNvPr>
          <p:cNvSpPr/>
          <p:nvPr/>
        </p:nvSpPr>
        <p:spPr>
          <a:xfrm>
            <a:off x="152400" y="6365875"/>
            <a:ext cx="16256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he-IL" sz="1400" dirty="0"/>
              <a:t>כבר נרשמתי  »</a:t>
            </a:r>
            <a:endParaRPr lang="LID4096" sz="1400" dirty="0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3472F4F6-4FF8-4D44-A86E-C796813A9D50}"/>
              </a:ext>
            </a:extLst>
          </p:cNvPr>
          <p:cNvSpPr/>
          <p:nvPr/>
        </p:nvSpPr>
        <p:spPr>
          <a:xfrm>
            <a:off x="152400" y="5886450"/>
            <a:ext cx="16256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he-IL" sz="1400" dirty="0"/>
              <a:t>רישום לאפליקציה  »</a:t>
            </a:r>
            <a:endParaRPr lang="LID4096" sz="14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EE50EB2C-0A15-4CC2-8C12-E4C6AAEE6A4A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חיבור מרחוק (</a:t>
            </a:r>
            <a:r>
              <a:rPr lang="en-US" sz="3600" b="1" dirty="0"/>
              <a:t>VPN</a:t>
            </a:r>
            <a:r>
              <a:rPr lang="he-IL" sz="3600" b="1" dirty="0"/>
              <a:t>)</a:t>
            </a:r>
            <a:endParaRPr lang="LID4096" sz="3600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C15E9098-1790-4297-9B5F-44D8E8D3CE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83" r="14583"/>
          <a:stretch/>
        </p:blipFill>
        <p:spPr>
          <a:xfrm>
            <a:off x="3556000" y="911303"/>
            <a:ext cx="8636000" cy="5946697"/>
          </a:xfrm>
          <a:prstGeom prst="rect">
            <a:avLst/>
          </a:prstGeom>
        </p:spPr>
      </p:pic>
      <p:sp>
        <p:nvSpPr>
          <p:cNvPr id="10" name="מלבן: פינות מעוגלות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B4BF73-AC9D-48DD-97BE-E757BC68FF3D}"/>
              </a:ext>
            </a:extLst>
          </p:cNvPr>
          <p:cNvSpPr/>
          <p:nvPr/>
        </p:nvSpPr>
        <p:spPr>
          <a:xfrm>
            <a:off x="2514600" y="6338207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53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/>
          </a:p>
          <a:p>
            <a:r>
              <a:rPr lang="he-IL" dirty="0"/>
              <a:t>הורידו את האפליקציה</a:t>
            </a:r>
          </a:p>
          <a:p>
            <a:r>
              <a:rPr lang="en-US" b="1" dirty="0"/>
              <a:t>NetIQ Advanced </a:t>
            </a:r>
            <a:r>
              <a:rPr lang="en-US" b="1" dirty="0" err="1"/>
              <a:t>Authenticatio‪n</a:t>
            </a:r>
            <a:r>
              <a:rPr lang="en-US" b="1" dirty="0"/>
              <a:t> </a:t>
            </a:r>
            <a:endParaRPr lang="he-IL" b="1" dirty="0"/>
          </a:p>
          <a:p>
            <a:r>
              <a:rPr lang="he-IL" dirty="0"/>
              <a:t>למכשיר הנייד. </a:t>
            </a:r>
          </a:p>
          <a:p>
            <a:endParaRPr lang="he-IL" dirty="0"/>
          </a:p>
          <a:p>
            <a:r>
              <a:rPr lang="he-IL" dirty="0"/>
              <a:t>ניתן לחפש אותה בחנות האפליקציות לפי השם, או לסרוק את קוד ה-</a:t>
            </a:r>
            <a:r>
              <a:rPr lang="en-US" dirty="0"/>
              <a:t>QR </a:t>
            </a:r>
            <a:r>
              <a:rPr lang="he-IL" dirty="0"/>
              <a:t>המופיע מימין בהתאם לסוג המכשיר שלכם.</a:t>
            </a: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63CE895-A6FE-47FD-AE17-14A1EEB4A0BE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C47AFAC1-2613-40A3-9583-94755260C70D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רישום להתחברות באמצעות האפליקציה</a:t>
            </a:r>
            <a:endParaRPr lang="LID4096" sz="3600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5238F04F-8086-4824-B44D-0DF6732B4276}"/>
              </a:ext>
            </a:extLst>
          </p:cNvPr>
          <p:cNvSpPr/>
          <p:nvPr/>
        </p:nvSpPr>
        <p:spPr>
          <a:xfrm>
            <a:off x="5193839" y="1437752"/>
            <a:ext cx="5603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NetIQ Advanced </a:t>
            </a:r>
            <a:r>
              <a:rPr lang="en-US" sz="3200" b="1" dirty="0" err="1"/>
              <a:t>Authenticatio</a:t>
            </a:r>
            <a:r>
              <a:rPr lang="en-US" sz="3200" b="1" err="1"/>
              <a:t>‪</a:t>
            </a:r>
            <a:r>
              <a:rPr lang="en-US" sz="3200" b="1"/>
              <a:t>n</a:t>
            </a:r>
            <a:endParaRPr lang="LID4096" sz="3200" b="1" dirty="0"/>
          </a:p>
        </p:txBody>
      </p: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65948B56-BFB7-4214-A3EE-4441A31354C2}"/>
              </a:ext>
            </a:extLst>
          </p:cNvPr>
          <p:cNvGrpSpPr/>
          <p:nvPr/>
        </p:nvGrpSpPr>
        <p:grpSpPr>
          <a:xfrm>
            <a:off x="4112741" y="2307772"/>
            <a:ext cx="3512760" cy="4101646"/>
            <a:chOff x="3860496" y="2307772"/>
            <a:chExt cx="3512760" cy="4101646"/>
          </a:xfrm>
        </p:grpSpPr>
        <p:sp>
          <p:nvSpPr>
            <p:cNvPr id="17" name="מלבן: פינות מעוגלות 16">
              <a:extLst>
                <a:ext uri="{FF2B5EF4-FFF2-40B4-BE49-F238E27FC236}">
                  <a16:creationId xmlns:a16="http://schemas.microsoft.com/office/drawing/2014/main" id="{B60CE7C9-CF43-48B1-8202-2674142BDD97}"/>
                </a:ext>
              </a:extLst>
            </p:cNvPr>
            <p:cNvSpPr/>
            <p:nvPr/>
          </p:nvSpPr>
          <p:spPr>
            <a:xfrm>
              <a:off x="3860496" y="2307772"/>
              <a:ext cx="3512760" cy="4101646"/>
            </a:xfrm>
            <a:prstGeom prst="roundRect">
              <a:avLst/>
            </a:prstGeom>
            <a:noFill/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10" name="קבוצה 9">
              <a:extLst>
                <a:ext uri="{FF2B5EF4-FFF2-40B4-BE49-F238E27FC236}">
                  <a16:creationId xmlns:a16="http://schemas.microsoft.com/office/drawing/2014/main" id="{BB2EB751-25EC-438A-8D25-56684F2CADB4}"/>
                </a:ext>
              </a:extLst>
            </p:cNvPr>
            <p:cNvGrpSpPr/>
            <p:nvPr/>
          </p:nvGrpSpPr>
          <p:grpSpPr>
            <a:xfrm>
              <a:off x="4238171" y="2703740"/>
              <a:ext cx="2679337" cy="3357888"/>
              <a:chOff x="5897697" y="3095625"/>
              <a:chExt cx="2021297" cy="2533197"/>
            </a:xfrm>
          </p:grpSpPr>
          <p:pic>
            <p:nvPicPr>
              <p:cNvPr id="14" name="תמונה 13">
                <a:extLst>
                  <a:ext uri="{FF2B5EF4-FFF2-40B4-BE49-F238E27FC236}">
                    <a16:creationId xmlns:a16="http://schemas.microsoft.com/office/drawing/2014/main" id="{0C3C74E3-C536-4772-92D6-6258C0EAE9BF}"/>
                  </a:ext>
                </a:extLst>
              </p:cNvPr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-31967"/>
              <a:stretch/>
            </p:blipFill>
            <p:spPr bwMode="auto">
              <a:xfrm>
                <a:off x="6537234" y="3209925"/>
                <a:ext cx="1381760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תמונה 14">
                <a:extLst>
                  <a:ext uri="{FF2B5EF4-FFF2-40B4-BE49-F238E27FC236}">
                    <a16:creationId xmlns:a16="http://schemas.microsoft.com/office/drawing/2014/main" id="{5DADD328-2006-47F1-B29F-C827211417E1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7697" y="3095625"/>
                <a:ext cx="552450" cy="552450"/>
              </a:xfrm>
              <a:prstGeom prst="rect">
                <a:avLst/>
              </a:prstGeom>
            </p:spPr>
          </p:pic>
          <p:pic>
            <p:nvPicPr>
              <p:cNvPr id="16" name="תמונה 15">
                <a:extLst>
                  <a:ext uri="{FF2B5EF4-FFF2-40B4-BE49-F238E27FC236}">
                    <a16:creationId xmlns:a16="http://schemas.microsoft.com/office/drawing/2014/main" id="{D660F94C-436A-447B-9DCF-E4CF25F75FF0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3994" y="3723822"/>
                <a:ext cx="1905000" cy="1905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B5D3D396-A603-4EAF-8199-6750E548AEB6}"/>
              </a:ext>
            </a:extLst>
          </p:cNvPr>
          <p:cNvGrpSpPr/>
          <p:nvPr/>
        </p:nvGrpSpPr>
        <p:grpSpPr>
          <a:xfrm>
            <a:off x="8093471" y="2307772"/>
            <a:ext cx="3512760" cy="4101646"/>
            <a:chOff x="7841226" y="2307772"/>
            <a:chExt cx="3512760" cy="4101646"/>
          </a:xfrm>
        </p:grpSpPr>
        <p:sp>
          <p:nvSpPr>
            <p:cNvPr id="28" name="מלבן: פינות מעוגלות 27">
              <a:extLst>
                <a:ext uri="{FF2B5EF4-FFF2-40B4-BE49-F238E27FC236}">
                  <a16:creationId xmlns:a16="http://schemas.microsoft.com/office/drawing/2014/main" id="{00B16FF4-B652-446F-B424-24411D4C0C23}"/>
                </a:ext>
              </a:extLst>
            </p:cNvPr>
            <p:cNvSpPr/>
            <p:nvPr/>
          </p:nvSpPr>
          <p:spPr>
            <a:xfrm>
              <a:off x="7841226" y="2307772"/>
              <a:ext cx="3512760" cy="4101646"/>
            </a:xfrm>
            <a:prstGeom prst="roundRect">
              <a:avLst/>
            </a:prstGeom>
            <a:noFill/>
            <a:ln w="285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grpSp>
          <p:nvGrpSpPr>
            <p:cNvPr id="9" name="קבוצה 8">
              <a:extLst>
                <a:ext uri="{FF2B5EF4-FFF2-40B4-BE49-F238E27FC236}">
                  <a16:creationId xmlns:a16="http://schemas.microsoft.com/office/drawing/2014/main" id="{2E297A32-274C-44E8-B10A-3CBF8C100DA8}"/>
                </a:ext>
              </a:extLst>
            </p:cNvPr>
            <p:cNvGrpSpPr/>
            <p:nvPr/>
          </p:nvGrpSpPr>
          <p:grpSpPr>
            <a:xfrm>
              <a:off x="8235646" y="2703740"/>
              <a:ext cx="2679094" cy="3352837"/>
              <a:chOff x="8908141" y="3099435"/>
              <a:chExt cx="2021114" cy="2529387"/>
            </a:xfrm>
          </p:grpSpPr>
          <p:pic>
            <p:nvPicPr>
              <p:cNvPr id="19" name="תמונה 18">
                <a:extLst>
                  <a:ext uri="{FF2B5EF4-FFF2-40B4-BE49-F238E27FC236}">
                    <a16:creationId xmlns:a16="http://schemas.microsoft.com/office/drawing/2014/main" id="{37243051-1E70-4B20-8465-B021A4305C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08141" y="3099435"/>
                <a:ext cx="548640" cy="548640"/>
              </a:xfrm>
              <a:prstGeom prst="rect">
                <a:avLst/>
              </a:prstGeom>
            </p:spPr>
          </p:pic>
          <p:pic>
            <p:nvPicPr>
              <p:cNvPr id="20" name="תמונה 19">
                <a:extLst>
                  <a:ext uri="{FF2B5EF4-FFF2-40B4-BE49-F238E27FC236}">
                    <a16:creationId xmlns:a16="http://schemas.microsoft.com/office/drawing/2014/main" id="{AF711E15-ED9A-4F5D-9BC3-22AF789E75E0}"/>
                  </a:ext>
                </a:extLst>
              </p:cNvPr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6239" b="-44130"/>
              <a:stretch/>
            </p:blipFill>
            <p:spPr bwMode="auto">
              <a:xfrm>
                <a:off x="9576705" y="3185432"/>
                <a:ext cx="1352550" cy="43815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1" name="תמונה 20">
                <a:extLst>
                  <a:ext uri="{FF2B5EF4-FFF2-40B4-BE49-F238E27FC236}">
                    <a16:creationId xmlns:a16="http://schemas.microsoft.com/office/drawing/2014/main" id="{0CA7ED39-D933-45DF-901C-B0F3A23450EA}"/>
                  </a:ext>
                </a:extLst>
              </p:cNvPr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4255" y="3723822"/>
                <a:ext cx="1905000" cy="1905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1" name="מלבן: פינות מעוגלות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5EF0EC7-4776-4D1D-BD4B-9C95C9D0D31D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30" name="תמונה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31967"/>
          <a:stretch>
            <a:fillRect/>
          </a:stretch>
        </p:blipFill>
        <p:spPr bwMode="auto">
          <a:xfrm>
            <a:off x="0" y="0"/>
            <a:ext cx="13811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תמונה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תמונה 3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38" b="-44130"/>
          <a:stretch>
            <a:fillRect/>
          </a:stretch>
        </p:blipFill>
        <p:spPr bwMode="auto">
          <a:xfrm>
            <a:off x="0" y="0"/>
            <a:ext cx="13525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תמונה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תמונה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תמונה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65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תמונה 24">
            <a:extLst>
              <a:ext uri="{FF2B5EF4-FFF2-40B4-BE49-F238E27FC236}">
                <a16:creationId xmlns:a16="http://schemas.microsoft.com/office/drawing/2014/main" id="{2180B0F3-A20C-4CCA-B897-449209156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5"/>
          <a:stretch/>
        </p:blipFill>
        <p:spPr>
          <a:xfrm>
            <a:off x="4921278" y="1463694"/>
            <a:ext cx="2349725" cy="4385568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/>
          </a:p>
          <a:p>
            <a:r>
              <a:rPr lang="he-IL" dirty="0"/>
              <a:t>היכנסו לאפליקציה. </a:t>
            </a:r>
          </a:p>
          <a:p>
            <a:endParaRPr lang="he-IL" dirty="0"/>
          </a:p>
          <a:p>
            <a:r>
              <a:rPr lang="he-IL" dirty="0"/>
              <a:t>בשלב הראשון תתבקשו לאשר את תנאי השימוש ולהגדיר קוד </a:t>
            </a:r>
            <a:r>
              <a:rPr lang="en-US" dirty="0"/>
              <a:t>PIN</a:t>
            </a:r>
            <a:r>
              <a:rPr lang="he-IL" dirty="0"/>
              <a:t> ו/או אפשרויות זיהוי נוספות בהתאם להגדרות המכשיר שלכם (זיהוי פנים / טביעת אצבע...)</a:t>
            </a:r>
            <a:br>
              <a:rPr lang="he-IL" dirty="0"/>
            </a:br>
            <a:endParaRPr lang="he-IL" dirty="0"/>
          </a:p>
          <a:p>
            <a:r>
              <a:rPr lang="he-IL" dirty="0"/>
              <a:t>הגדרות אלו הן הגדרות ההתחברות </a:t>
            </a:r>
            <a:r>
              <a:rPr lang="he-IL" b="1" dirty="0"/>
              <a:t>לאפליקציה עצמה ו</a:t>
            </a:r>
            <a:r>
              <a:rPr lang="he-IL" dirty="0"/>
              <a:t>לא למערכות המכון. הן נשמרות </a:t>
            </a:r>
            <a:r>
              <a:rPr lang="he-IL" b="1" dirty="0"/>
              <a:t>מקומית</a:t>
            </a:r>
            <a:r>
              <a:rPr lang="he-IL" dirty="0"/>
              <a:t> על המכשיר הנייד בלבד.</a:t>
            </a:r>
            <a:endParaRPr lang="en-US" dirty="0"/>
          </a:p>
          <a:p>
            <a:endParaRPr lang="en-US" dirty="0"/>
          </a:p>
          <a:p>
            <a:r>
              <a:rPr lang="he-IL" dirty="0"/>
              <a:t>במידה ותופיע הודעה קופצת - אפשרו לאפליקציה לשלוח</a:t>
            </a:r>
            <a:r>
              <a:rPr lang="en-US" dirty="0"/>
              <a:t>push notifications </a:t>
            </a:r>
            <a:r>
              <a:rPr lang="he-IL" dirty="0"/>
              <a:t>.</a:t>
            </a:r>
          </a:p>
          <a:p>
            <a:endParaRPr lang="he-IL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63CE895-A6FE-47FD-AE17-14A1EEB4A0BE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C47AFAC1-2613-40A3-9583-94755260C70D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רישום להתחברות באמצעות האפליקציה</a:t>
            </a:r>
            <a:endParaRPr lang="LID4096" sz="3600" dirty="0"/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39B8AC35-98B9-46C0-A7C1-DFA7B4D8AC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76" y="908050"/>
            <a:ext cx="3346846" cy="5949950"/>
          </a:xfrm>
          <a:prstGeom prst="rect">
            <a:avLst/>
          </a:prstGeom>
        </p:spPr>
      </p:pic>
      <p:sp>
        <p:nvSpPr>
          <p:cNvPr id="30" name="בועת דיבור: אליפסה 29">
            <a:extLst>
              <a:ext uri="{FF2B5EF4-FFF2-40B4-BE49-F238E27FC236}">
                <a16:creationId xmlns:a16="http://schemas.microsoft.com/office/drawing/2014/main" id="{96A5EF1F-B7FA-4470-A189-EFEF61D04BD8}"/>
              </a:ext>
            </a:extLst>
          </p:cNvPr>
          <p:cNvSpPr/>
          <p:nvPr/>
        </p:nvSpPr>
        <p:spPr>
          <a:xfrm>
            <a:off x="5349450" y="4022706"/>
            <a:ext cx="362857" cy="391885"/>
          </a:xfrm>
          <a:prstGeom prst="wedgeEllipseCallout">
            <a:avLst>
              <a:gd name="adj1" fmla="val -104833"/>
              <a:gd name="adj2" fmla="val -5972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1</a:t>
            </a:r>
            <a:endParaRPr lang="LID4096" dirty="0"/>
          </a:p>
        </p:txBody>
      </p:sp>
      <p:sp>
        <p:nvSpPr>
          <p:cNvPr id="31" name="בועת דיבור: אליפסה 30">
            <a:extLst>
              <a:ext uri="{FF2B5EF4-FFF2-40B4-BE49-F238E27FC236}">
                <a16:creationId xmlns:a16="http://schemas.microsoft.com/office/drawing/2014/main" id="{A375A6B2-0900-46C1-98B4-1D4BC54B060D}"/>
              </a:ext>
            </a:extLst>
          </p:cNvPr>
          <p:cNvSpPr/>
          <p:nvPr/>
        </p:nvSpPr>
        <p:spPr>
          <a:xfrm>
            <a:off x="6545206" y="4066248"/>
            <a:ext cx="362857" cy="391885"/>
          </a:xfrm>
          <a:prstGeom prst="wedgeEllipseCallout">
            <a:avLst>
              <a:gd name="adj1" fmla="val 75167"/>
              <a:gd name="adj2" fmla="val -6713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/>
              <a:t>2</a:t>
            </a:r>
            <a:endParaRPr lang="LID4096" dirty="0"/>
          </a:p>
        </p:txBody>
      </p:sp>
      <p:sp>
        <p:nvSpPr>
          <p:cNvPr id="32" name="מלבן: פינות מעוגלות 3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B4D1809-0026-4E72-99D0-6F511C2AD255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7" name="תמונה 46">
            <a:extLst>
              <a:ext uri="{FF2B5EF4-FFF2-40B4-BE49-F238E27FC236}">
                <a16:creationId xmlns:a16="http://schemas.microsoft.com/office/drawing/2014/main" id="{67F63753-9D41-4F2D-85E8-A0E4D8B60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03" y="1727622"/>
            <a:ext cx="2382997" cy="4342978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2D2C817A-90DC-446A-80B7-5FCA00F89F4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02" y="908050"/>
            <a:ext cx="3346846" cy="5949950"/>
          </a:xfrm>
          <a:prstGeom prst="rect">
            <a:avLst/>
          </a:prstGeom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D9ED752A-F23A-497E-93AF-227555524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96" y="1126362"/>
            <a:ext cx="1182550" cy="1182550"/>
          </a:xfrm>
          <a:prstGeom prst="rect">
            <a:avLst/>
          </a:prstGeom>
        </p:spPr>
      </p:pic>
      <p:pic>
        <p:nvPicPr>
          <p:cNvPr id="42" name="תמונה 41">
            <a:extLst>
              <a:ext uri="{FF2B5EF4-FFF2-40B4-BE49-F238E27FC236}">
                <a16:creationId xmlns:a16="http://schemas.microsoft.com/office/drawing/2014/main" id="{FDAB4084-8888-475A-B8F6-D8D8AF1BCC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22" y="1126362"/>
            <a:ext cx="1179258" cy="1179258"/>
          </a:xfrm>
          <a:prstGeom prst="rect">
            <a:avLst/>
          </a:prstGeom>
        </p:spPr>
      </p:pic>
      <p:pic>
        <p:nvPicPr>
          <p:cNvPr id="2050" name="תמונה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31967"/>
          <a:stretch>
            <a:fillRect/>
          </a:stretch>
        </p:blipFill>
        <p:spPr bwMode="auto">
          <a:xfrm>
            <a:off x="0" y="0"/>
            <a:ext cx="13811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תמונה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תמונה 3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38" b="-44130"/>
          <a:stretch>
            <a:fillRect/>
          </a:stretch>
        </p:blipFill>
        <p:spPr bwMode="auto">
          <a:xfrm>
            <a:off x="0" y="0"/>
            <a:ext cx="13525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תמונה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תמונה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תמונה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03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>
            <a:extLst>
              <a:ext uri="{FF2B5EF4-FFF2-40B4-BE49-F238E27FC236}">
                <a16:creationId xmlns:a16="http://schemas.microsoft.com/office/drawing/2014/main" id="{E0300FDA-514A-42EF-A726-43C2A7211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5"/>
          <a:stretch/>
        </p:blipFill>
        <p:spPr>
          <a:xfrm>
            <a:off x="4871520" y="1476527"/>
            <a:ext cx="2423557" cy="4369101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/>
          </a:p>
          <a:p>
            <a:r>
              <a:rPr lang="he-IL" dirty="0"/>
              <a:t>כעת נסנכרן את האפליקציה עם חשבון המשתמש של המכון.</a:t>
            </a:r>
            <a:endParaRPr lang="en-US" dirty="0"/>
          </a:p>
          <a:p>
            <a:endParaRPr lang="en-US" dirty="0"/>
          </a:p>
          <a:p>
            <a:endParaRPr lang="he-IL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63CE895-A6FE-47FD-AE17-14A1EEB4A0BE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C47AFAC1-2613-40A3-9583-94755260C70D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רישום להתחברות באמצעות האפליקציה</a:t>
            </a:r>
            <a:endParaRPr lang="LID4096" sz="3600" dirty="0"/>
          </a:p>
        </p:txBody>
      </p:sp>
      <p:sp>
        <p:nvSpPr>
          <p:cNvPr id="15" name="מלבן: פינות מעוגלות 1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9176336-A438-4B48-8A1C-C361D0C22C50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9" name="תמונה 28">
            <a:extLst>
              <a:ext uri="{FF2B5EF4-FFF2-40B4-BE49-F238E27FC236}">
                <a16:creationId xmlns:a16="http://schemas.microsoft.com/office/drawing/2014/main" id="{838B74D9-D258-4B44-9995-8429A13EB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596" y="1732852"/>
            <a:ext cx="2378108" cy="4334068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D856EA4F-25BE-42E6-8360-F80E9ACA2A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76" y="908050"/>
            <a:ext cx="3346846" cy="5949950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6D5E506A-B03C-4E2A-9D06-474B3D389DB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02" y="908050"/>
            <a:ext cx="3346846" cy="5949950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CD8724A7-EBC9-455F-ADEF-4687EDC51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96" y="1126362"/>
            <a:ext cx="1182550" cy="1182550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BCF45A6F-65E3-4089-B5A9-603950D15C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22" y="1126362"/>
            <a:ext cx="1179258" cy="1179258"/>
          </a:xfrm>
          <a:prstGeom prst="rect">
            <a:avLst/>
          </a:prstGeom>
        </p:spPr>
      </p:pic>
      <p:pic>
        <p:nvPicPr>
          <p:cNvPr id="3074" name="תמונה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31967"/>
          <a:stretch>
            <a:fillRect/>
          </a:stretch>
        </p:blipFill>
        <p:spPr bwMode="auto">
          <a:xfrm>
            <a:off x="0" y="0"/>
            <a:ext cx="13811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תמונה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תמונה 3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38" b="-44130"/>
          <a:stretch>
            <a:fillRect/>
          </a:stretch>
        </p:blipFill>
        <p:spPr bwMode="auto">
          <a:xfrm>
            <a:off x="0" y="0"/>
            <a:ext cx="13525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תמונה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תמונה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תמונה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8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99E7A4AF-6030-4B27-8FE4-4B1D8B323908}"/>
              </a:ext>
            </a:extLst>
          </p:cNvPr>
          <p:cNvSpPr/>
          <p:nvPr/>
        </p:nvSpPr>
        <p:spPr>
          <a:xfrm>
            <a:off x="0" y="908051"/>
            <a:ext cx="3556000" cy="594995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he-IL" dirty="0"/>
          </a:p>
          <a:p>
            <a:r>
              <a:rPr lang="he-IL" dirty="0">
                <a:solidFill>
                  <a:schemeClr val="bg1"/>
                </a:solidFill>
              </a:rPr>
              <a:t>חזרו לעמוד ההתחברות במחשב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he-IL" dirty="0">
                <a:solidFill>
                  <a:schemeClr val="bg1"/>
                </a:solidFill>
              </a:rPr>
              <a:t>ולחצו </a:t>
            </a:r>
            <a:r>
              <a:rPr lang="he-IL" dirty="0"/>
              <a:t>על הקישור </a:t>
            </a:r>
            <a:r>
              <a:rPr lang="en-US" dirty="0"/>
              <a:t/>
            </a:r>
            <a:br>
              <a:rPr lang="en-US" dirty="0"/>
            </a:br>
            <a:r>
              <a:rPr lang="he-IL" b="1" dirty="0"/>
              <a:t>"רישום אמצעי זיהוי נוספים"</a:t>
            </a:r>
            <a:r>
              <a:rPr lang="he-IL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363CE895-A6FE-47FD-AE17-14A1EEB4A0BE}"/>
              </a:ext>
            </a:extLst>
          </p:cNvPr>
          <p:cNvSpPr/>
          <p:nvPr/>
        </p:nvSpPr>
        <p:spPr>
          <a:xfrm>
            <a:off x="152400" y="6365875"/>
            <a:ext cx="889000" cy="35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400" dirty="0"/>
              <a:t>המשך »</a:t>
            </a:r>
            <a:endParaRPr lang="LID4096" sz="1400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C47AFAC1-2613-40A3-9583-94755260C70D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009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100"/>
            <a:r>
              <a:rPr lang="he-IL" sz="3600" b="1" dirty="0"/>
              <a:t>רישום להתחברות באמצעות האפליקציה</a:t>
            </a:r>
            <a:endParaRPr lang="LID4096" sz="3600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FED675EA-9F4B-4BA1-B919-A219D6FAE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3" r="14583"/>
          <a:stretch/>
        </p:blipFill>
        <p:spPr>
          <a:xfrm>
            <a:off x="3556000" y="911303"/>
            <a:ext cx="8636000" cy="5946697"/>
          </a:xfrm>
          <a:prstGeom prst="rect">
            <a:avLst/>
          </a:prstGeom>
        </p:spPr>
      </p:pic>
      <p:sp>
        <p:nvSpPr>
          <p:cNvPr id="14" name="חץ: למטה 13">
            <a:extLst>
              <a:ext uri="{FF2B5EF4-FFF2-40B4-BE49-F238E27FC236}">
                <a16:creationId xmlns:a16="http://schemas.microsoft.com/office/drawing/2014/main" id="{E421FAE2-93D7-42E3-A151-D58EB8A5DB12}"/>
              </a:ext>
            </a:extLst>
          </p:cNvPr>
          <p:cNvSpPr/>
          <p:nvPr/>
        </p:nvSpPr>
        <p:spPr>
          <a:xfrm rot="3202677">
            <a:off x="8667956" y="5040504"/>
            <a:ext cx="232229" cy="589801"/>
          </a:xfrm>
          <a:prstGeom prst="downArrow">
            <a:avLst>
              <a:gd name="adj1" fmla="val 50000"/>
              <a:gd name="adj2" fmla="val 684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מלבן: פינות מעוגלות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31EB247-54AD-4218-B9BC-738FEC6B1217}"/>
              </a:ext>
            </a:extLst>
          </p:cNvPr>
          <p:cNvSpPr/>
          <p:nvPr/>
        </p:nvSpPr>
        <p:spPr>
          <a:xfrm>
            <a:off x="1193800" y="6365875"/>
            <a:ext cx="889000" cy="355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e-IL" sz="1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« הקודם</a:t>
            </a:r>
            <a:endParaRPr lang="LID4096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תמונה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31967"/>
          <a:stretch>
            <a:fillRect/>
          </a:stretch>
        </p:blipFill>
        <p:spPr bwMode="auto">
          <a:xfrm>
            <a:off x="0" y="0"/>
            <a:ext cx="13811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תמונה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תמונה 3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238" b="-44130"/>
          <a:stretch>
            <a:fillRect/>
          </a:stretch>
        </p:blipFill>
        <p:spPr bwMode="auto">
          <a:xfrm>
            <a:off x="0" y="0"/>
            <a:ext cx="13525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תמונה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2450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תמונה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תמונה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90918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74DA709ACD4EC4988FFD4CAC02744A9" ma:contentTypeVersion="10" ma:contentTypeDescription="Создание документа." ma:contentTypeScope="" ma:versionID="496ce86c4954dfca9e8ec805486403cd">
  <xsd:schema xmlns:xsd="http://www.w3.org/2001/XMLSchema" xmlns:xs="http://www.w3.org/2001/XMLSchema" xmlns:p="http://schemas.microsoft.com/office/2006/metadata/properties" xmlns:ns3="6be8e575-9f54-4512-977f-e64f16bfb19e" targetNamespace="http://schemas.microsoft.com/office/2006/metadata/properties" ma:root="true" ma:fieldsID="6731b4f68c14db0814316695edd0b0bc" ns3:_="">
    <xsd:import namespace="6be8e575-9f54-4512-977f-e64f16bfb1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8e575-9f54-4512-977f-e64f16bfb1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E7206A-E3C4-4114-90D4-BD601E0B13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B9271D-F65C-48C2-A988-E25089E91E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e8e575-9f54-4512-977f-e64f16bfb1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E29F1D-3C29-490D-909D-F9E8A9960C69}">
  <ds:schemaRefs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6be8e575-9f54-4512-977f-e64f16bfb19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8671</TotalTime>
  <Words>708</Words>
  <Application>Microsoft Office PowerPoint</Application>
  <PresentationFormat>מסך רחב</PresentationFormat>
  <Paragraphs>139</Paragraphs>
  <Slides>21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Michal Amichai</dc:creator>
  <cp:lastModifiedBy>Regina Millstein</cp:lastModifiedBy>
  <cp:revision>34</cp:revision>
  <dcterms:created xsi:type="dcterms:W3CDTF">2021-02-15T15:23:17Z</dcterms:created>
  <dcterms:modified xsi:type="dcterms:W3CDTF">2021-07-22T15:32:10Z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0x010100F74DA709ACD4EC4988FFD4CAC02744A9</vt:lpwstr>
  </property>
</Properties>
</file>