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31"/>
  </p:notesMasterIdLst>
  <p:sldIdLst>
    <p:sldId id="256" r:id="rId2"/>
    <p:sldId id="257" r:id="rId3"/>
    <p:sldId id="292" r:id="rId4"/>
    <p:sldId id="303" r:id="rId5"/>
    <p:sldId id="294" r:id="rId6"/>
    <p:sldId id="295" r:id="rId7"/>
    <p:sldId id="258" r:id="rId8"/>
    <p:sldId id="298" r:id="rId9"/>
    <p:sldId id="307" r:id="rId10"/>
    <p:sldId id="264" r:id="rId11"/>
    <p:sldId id="293" r:id="rId12"/>
    <p:sldId id="297" r:id="rId13"/>
    <p:sldId id="299" r:id="rId14"/>
    <p:sldId id="261" r:id="rId15"/>
    <p:sldId id="288" r:id="rId16"/>
    <p:sldId id="291" r:id="rId17"/>
    <p:sldId id="289" r:id="rId18"/>
    <p:sldId id="296" r:id="rId19"/>
    <p:sldId id="306" r:id="rId20"/>
    <p:sldId id="304" r:id="rId21"/>
    <p:sldId id="290" r:id="rId22"/>
    <p:sldId id="305" r:id="rId23"/>
    <p:sldId id="311" r:id="rId24"/>
    <p:sldId id="310" r:id="rId25"/>
    <p:sldId id="302" r:id="rId26"/>
    <p:sldId id="300" r:id="rId27"/>
    <p:sldId id="309" r:id="rId28"/>
    <p:sldId id="301" r:id="rId29"/>
    <p:sldId id="263" r:id="rId30"/>
  </p:sldIdLst>
  <p:sldSz cx="9144000" cy="6858000" type="screen4x3"/>
  <p:notesSz cx="6918325" cy="920432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582" y="-1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97200" cy="4603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19538" y="0"/>
            <a:ext cx="2997200" cy="4603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7AAACA-4392-4B1F-8A88-E5FB7C659C29}" type="datetimeFigureOut">
              <a:rPr lang="en-US" smtClean="0"/>
              <a:t>11/15/2017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58875" y="690563"/>
            <a:ext cx="4600575" cy="34512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2150" y="4371975"/>
            <a:ext cx="5534025" cy="41417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42363"/>
            <a:ext cx="2997200" cy="4603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19538" y="8742363"/>
            <a:ext cx="2997200" cy="4603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6ACAA7-AFBF-444D-9860-271052097B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3772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6ACAA7-AFBF-444D-9860-271052097B9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4347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Happy to send proposal</a:t>
            </a:r>
            <a:r>
              <a:rPr lang="en-US" baseline="0" dirty="0" smtClean="0"/>
              <a:t> guidelines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6ACAA7-AFBF-444D-9860-271052097B9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4666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Happy to send proposal</a:t>
            </a:r>
            <a:r>
              <a:rPr lang="en-US" baseline="0" dirty="0" smtClean="0"/>
              <a:t> guidelines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6ACAA7-AFBF-444D-9860-271052097B9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4666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6ACAA7-AFBF-444D-9860-271052097B9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47003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6ACAA7-AFBF-444D-9860-271052097B9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47003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6ACAA7-AFBF-444D-9860-271052097B9A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47003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6ACAA7-AFBF-444D-9860-271052097B9A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47003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6ACAA7-AFBF-444D-9860-271052097B9A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47003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1157288" y="1344613"/>
            <a:ext cx="63500" cy="65087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822D30E-348F-4766-AB2E-95D7CC6D4455}" type="datetimeFigureOut">
              <a:rPr lang="en-US"/>
              <a:pPr>
                <a:defRPr/>
              </a:pPr>
              <a:t>11/15/2017</a:t>
            </a:fld>
            <a:endParaRPr lang="en-US"/>
          </a:p>
        </p:txBody>
      </p:sp>
      <p:sp>
        <p:nvSpPr>
          <p:cNvPr id="7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DB870A0-F1F9-47C2-9B4E-76D6D87BC7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5F006B-A109-45F2-B6F1-274773A57F45}" type="datetimeFigureOut">
              <a:rPr lang="en-US"/>
              <a:pPr>
                <a:defRPr/>
              </a:pPr>
              <a:t>11/15/2017</a:t>
            </a:fld>
            <a:endParaRPr lang="en-US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0F7D97-5003-43F8-9027-C687F184D4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B051E0-1B77-43D4-BAF6-4411D9986878}" type="datetimeFigureOut">
              <a:rPr lang="en-US"/>
              <a:pPr>
                <a:defRPr/>
              </a:pPr>
              <a:t>11/15/2017</a:t>
            </a:fld>
            <a:endParaRPr lang="en-US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35BC07-7CAC-412B-978A-F259CCC06A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322545-A8DF-48D6-B56A-4FF870751A67}" type="datetimeFigureOut">
              <a:rPr lang="en-US"/>
              <a:pPr>
                <a:defRPr/>
              </a:pPr>
              <a:t>11/15/2017</a:t>
            </a:fld>
            <a:endParaRPr lang="en-US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C272E8-A73A-43B2-801B-8827E07C17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2825" y="0"/>
            <a:ext cx="68580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 bwMode="invGray">
          <a:xfrm>
            <a:off x="2286000" y="0"/>
            <a:ext cx="762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408238" y="2746375"/>
            <a:ext cx="63500" cy="63500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F31C8DA-A5E2-42CF-BDD3-AF9B2E83943F}" type="datetimeFigureOut">
              <a:rPr lang="en-US"/>
              <a:pPr>
                <a:defRPr/>
              </a:pPr>
              <a:t>11/15/2017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BDDB881-3EFC-4E5D-810C-FE623AD348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1507F7-9E1A-4FA4-A8C8-5E0A93D8ACDB}" type="datetimeFigureOut">
              <a:rPr lang="en-US"/>
              <a:pPr>
                <a:defRPr/>
              </a:pPr>
              <a:t>11/15/2017</a:t>
            </a:fld>
            <a:endParaRPr lang="en-US"/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C9C8C4-CA38-4D8A-B334-2D4F144D60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/>
          <a:lstStyle>
            <a:lvl1pPr algn="ctr">
              <a:defRPr sz="4500" b="1" cap="none" baseline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0D7E3D5-6705-47C1-AE0E-195B3CF17A52}" type="datetimeFigureOut">
              <a:rPr lang="en-US"/>
              <a:pPr>
                <a:defRPr/>
              </a:pPr>
              <a:t>11/15/2017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464A668-E2CC-4F3A-A4A4-D4B0847399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539805-F197-46A2-B3A5-009EA86A0C3D}" type="datetimeFigureOut">
              <a:rPr lang="en-US"/>
              <a:pPr>
                <a:defRPr/>
              </a:pPr>
              <a:t>11/15/2017</a:t>
            </a:fld>
            <a:endParaRPr lang="en-US"/>
          </a:p>
        </p:txBody>
      </p:sp>
      <p:sp>
        <p:nvSpPr>
          <p:cNvPr id="4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BC6C53-8AB2-4050-990C-E9875AEE6B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14413" y="0"/>
            <a:ext cx="8129587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Rectangle 2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5C4BD40-2D6A-430B-962B-C31162788FAB}" type="datetimeFigureOut">
              <a:rPr lang="en-US"/>
              <a:pPr>
                <a:defRPr/>
              </a:pPr>
              <a:t>11/15/2017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53FDE03-A6E2-45F5-A994-6AE17391B8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40B803C-5C70-4C9B-9CDF-8B0277EBE57A}" type="datetimeFigureOut">
              <a:rPr lang="en-US"/>
              <a:pPr>
                <a:defRPr/>
              </a:pPr>
              <a:t>11/15/2017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8BDB5E6-1B73-45EA-B793-DC87270722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tIns="274320">
            <a:normAutofit/>
          </a:bodyPr>
          <a:lstStyle>
            <a:extLst/>
          </a:lstStyle>
          <a:p>
            <a:pPr indent="-283464" fontAlgn="auto">
              <a:lnSpc>
                <a:spcPts val="3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lang="en-US" sz="3200">
              <a:latin typeface="+mn-lt"/>
            </a:endParaRPr>
          </a:p>
        </p:txBody>
      </p:sp>
      <p:sp>
        <p:nvSpPr>
          <p:cNvPr id="6" name="Flowchart: Process 5"/>
          <p:cNvSpPr/>
          <p:nvPr/>
        </p:nvSpPr>
        <p:spPr>
          <a:xfrm rot="19468671">
            <a:off x="396875" y="954088"/>
            <a:ext cx="685800" cy="204787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Flowchart: Process 6"/>
          <p:cNvSpPr/>
          <p:nvPr/>
        </p:nvSpPr>
        <p:spPr>
          <a:xfrm rot="2103354" flipH="1">
            <a:off x="5003800" y="936625"/>
            <a:ext cx="649288" cy="204788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tIns="274320"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7DBC09A-78BD-4F35-A799-42C80DBB61B4}" type="datetimeFigureOut">
              <a:rPr lang="en-US"/>
              <a:pPr>
                <a:defRPr/>
              </a:pPr>
              <a:t>11/15/2017</a:t>
            </a:fld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C35787C-633B-470D-82B1-F6ED188F29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68275" y="20638"/>
            <a:ext cx="1703388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33" name="Text Placeholder 8"/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F113EB0A-90C7-4B15-B047-86DE74B04E40}" type="datetimeFigureOut">
              <a:rPr lang="en-US"/>
              <a:pPr>
                <a:defRPr/>
              </a:pPr>
              <a:t>11/15/2017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+mn-lt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+mn-lt"/>
              </a:defRPr>
            </a:lvl1pPr>
            <a:extLst/>
          </a:lstStyle>
          <a:p>
            <a:pPr>
              <a:defRPr/>
            </a:pPr>
            <a:fld id="{A165B2F2-C779-4979-A5AA-EB3754651B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3" r:id="rId1"/>
    <p:sldLayoutId id="2147483828" r:id="rId2"/>
    <p:sldLayoutId id="2147483834" r:id="rId3"/>
    <p:sldLayoutId id="2147483829" r:id="rId4"/>
    <p:sldLayoutId id="2147483835" r:id="rId5"/>
    <p:sldLayoutId id="2147483830" r:id="rId6"/>
    <p:sldLayoutId id="2147483836" r:id="rId7"/>
    <p:sldLayoutId id="2147483837" r:id="rId8"/>
    <p:sldLayoutId id="2147483838" r:id="rId9"/>
    <p:sldLayoutId id="2147483831" r:id="rId10"/>
    <p:sldLayoutId id="2147483832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300" kern="1200">
          <a:solidFill>
            <a:srgbClr val="572314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9pPr>
      <a:extLst/>
    </p:titleStyle>
    <p:bodyStyle>
      <a:lvl1pPr marL="365125" indent="-282575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eaLnBrk="0" fontAlgn="base" hangingPunct="0">
        <a:spcBef>
          <a:spcPct val="20000"/>
        </a:spcBef>
        <a:spcAft>
          <a:spcPct val="0"/>
        </a:spcAft>
        <a:buClr>
          <a:srgbClr val="C32D2E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 rtl="0" eaLnBrk="0" fontAlgn="base" hangingPunct="0">
        <a:spcBef>
          <a:spcPct val="20000"/>
        </a:spcBef>
        <a:spcAft>
          <a:spcPct val="0"/>
        </a:spcAft>
        <a:buClr>
          <a:srgbClr val="84AA33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tif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tif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gif"/><Relationship Id="rId5" Type="http://schemas.openxmlformats.org/officeDocument/2006/relationships/image" Target="../media/image32.gif"/><Relationship Id="rId4" Type="http://schemas.openxmlformats.org/officeDocument/2006/relationships/image" Target="../media/image31.gif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mailto:mary.james@springer.com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31925" y="814388"/>
            <a:ext cx="7407275" cy="147161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satMod val="130000"/>
                  </a:schemeClr>
                </a:solidFill>
              </a:rPr>
              <a:t>Book and Journal Publishing</a:t>
            </a:r>
            <a:endParaRPr lang="en-US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590800"/>
            <a:ext cx="6400800" cy="16764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dirty="0" smtClean="0"/>
              <a:t>Collaboration in Research Dissemination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dirty="0" smtClean="0"/>
              <a:t>(Why, what and how?)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n-US" dirty="0"/>
          </a:p>
        </p:txBody>
      </p:sp>
      <p:pic>
        <p:nvPicPr>
          <p:cNvPr id="8196" name="Picture 3" descr="slof_logo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90736" y="3962400"/>
            <a:ext cx="5834064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satMod val="130000"/>
                  </a:schemeClr>
                </a:solidFill>
              </a:rPr>
              <a:t>Various Product Types</a:t>
            </a:r>
            <a:endParaRPr lang="en-US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1435100" y="1295400"/>
            <a:ext cx="7499350" cy="4800600"/>
          </a:xfrm>
        </p:spPr>
        <p:txBody>
          <a:bodyPr/>
          <a:lstStyle/>
          <a:p>
            <a:pPr eaLnBrk="1" hangingPunct="1"/>
            <a:r>
              <a:rPr lang="en-US" dirty="0" smtClean="0"/>
              <a:t>Journals</a:t>
            </a:r>
          </a:p>
          <a:p>
            <a:pPr eaLnBrk="1" hangingPunct="1"/>
            <a:r>
              <a:rPr lang="en-US" dirty="0" smtClean="0"/>
              <a:t>Textbooks </a:t>
            </a:r>
          </a:p>
          <a:p>
            <a:pPr eaLnBrk="1" hangingPunct="1"/>
            <a:r>
              <a:rPr lang="en-US" dirty="0" smtClean="0"/>
              <a:t>Research/Reference Monographs</a:t>
            </a:r>
          </a:p>
          <a:p>
            <a:pPr lvl="2" indent="-282575" eaLnBrk="1" hangingPunct="1">
              <a:buFont typeface="Wingdings 2" pitchFamily="18" charset="2"/>
              <a:buChar char=""/>
            </a:pPr>
            <a:r>
              <a:rPr lang="en-US" dirty="0" smtClean="0"/>
              <a:t>Authored (one or more author)</a:t>
            </a:r>
          </a:p>
          <a:p>
            <a:pPr lvl="2" indent="-282575" eaLnBrk="1" hangingPunct="1">
              <a:buFont typeface="Wingdings 2" pitchFamily="18" charset="2"/>
              <a:buChar char=""/>
            </a:pPr>
            <a:r>
              <a:rPr lang="en-US" dirty="0" smtClean="0"/>
              <a:t>Edited (one or more editors inviting chapters)</a:t>
            </a:r>
          </a:p>
          <a:p>
            <a:pPr lvl="2" indent="-282575" eaLnBrk="1" hangingPunct="1">
              <a:buFont typeface="Wingdings 2" pitchFamily="18" charset="2"/>
              <a:buChar char=""/>
            </a:pPr>
            <a:r>
              <a:rPr lang="en-US" dirty="0" smtClean="0"/>
              <a:t>Thesis-based (nominated by advisor)</a:t>
            </a:r>
          </a:p>
          <a:p>
            <a:pPr eaLnBrk="1" hangingPunct="1"/>
            <a:r>
              <a:rPr lang="en-US" dirty="0" smtClean="0"/>
              <a:t>Reference Works</a:t>
            </a:r>
          </a:p>
          <a:p>
            <a:pPr eaLnBrk="1" hangingPunct="1"/>
            <a:r>
              <a:rPr lang="en-US" dirty="0" err="1" smtClean="0"/>
              <a:t>SpringerBriefs</a:t>
            </a:r>
            <a:endParaRPr lang="en-US" dirty="0" smtClean="0"/>
          </a:p>
          <a:p>
            <a:pPr eaLnBrk="1" hangingPunct="1"/>
            <a:r>
              <a:rPr lang="en-US" dirty="0" smtClean="0"/>
              <a:t>Open Access</a:t>
            </a:r>
          </a:p>
          <a:p>
            <a:pPr eaLnBrk="1" hangingPunct="1"/>
            <a:endParaRPr lang="en-US" dirty="0" smtClean="0"/>
          </a:p>
          <a:p>
            <a:pPr lvl="1" eaLnBrk="1" hangingPunct="1">
              <a:buFont typeface="Verdana" pitchFamily="34" charset="0"/>
              <a:buNone/>
            </a:pPr>
            <a:endParaRPr lang="en-US" dirty="0" smtClean="0"/>
          </a:p>
        </p:txBody>
      </p:sp>
      <p:pic>
        <p:nvPicPr>
          <p:cNvPr id="9220" name="Picture 3" descr="slof_logo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6172200"/>
            <a:ext cx="1944688" cy="50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satMod val="130000"/>
                  </a:schemeClr>
                </a:solidFill>
              </a:rPr>
              <a:t>Various Platforms</a:t>
            </a:r>
            <a:endParaRPr lang="en-US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1435100" y="1371600"/>
            <a:ext cx="7499350" cy="4800600"/>
          </a:xfrm>
        </p:spPr>
        <p:txBody>
          <a:bodyPr/>
          <a:lstStyle/>
          <a:p>
            <a:pPr eaLnBrk="1" hangingPunct="1"/>
            <a:r>
              <a:rPr lang="en-US" dirty="0" smtClean="0"/>
              <a:t>Print</a:t>
            </a:r>
          </a:p>
          <a:p>
            <a:pPr lvl="1" eaLnBrk="1" hangingPunct="1"/>
            <a:r>
              <a:rPr lang="en-US" dirty="0"/>
              <a:t>F</a:t>
            </a:r>
            <a:r>
              <a:rPr lang="en-US" dirty="0" smtClean="0"/>
              <a:t>ull-color for all printed books</a:t>
            </a:r>
          </a:p>
          <a:p>
            <a:pPr eaLnBrk="1" hangingPunct="1"/>
            <a:r>
              <a:rPr lang="en-US" dirty="0" err="1" smtClean="0"/>
              <a:t>Ebook</a:t>
            </a:r>
            <a:endParaRPr lang="en-US" dirty="0" smtClean="0"/>
          </a:p>
          <a:p>
            <a:pPr lvl="1" eaLnBrk="1" hangingPunct="1"/>
            <a:r>
              <a:rPr lang="en-US" dirty="0" smtClean="0"/>
              <a:t>All devices</a:t>
            </a:r>
            <a:endParaRPr lang="en-US" dirty="0"/>
          </a:p>
          <a:p>
            <a:pPr lvl="1" eaLnBrk="1" hangingPunct="1"/>
            <a:r>
              <a:rPr lang="en-US" dirty="0" smtClean="0"/>
              <a:t>Enhanced </a:t>
            </a:r>
            <a:r>
              <a:rPr lang="en-US" dirty="0" err="1" smtClean="0"/>
              <a:t>ebook</a:t>
            </a:r>
            <a:endParaRPr lang="en-US" dirty="0" smtClean="0"/>
          </a:p>
          <a:p>
            <a:pPr eaLnBrk="1" hangingPunct="1"/>
            <a:r>
              <a:rPr lang="en-US" dirty="0" smtClean="0"/>
              <a:t>Individual chapters</a:t>
            </a:r>
          </a:p>
          <a:p>
            <a:pPr eaLnBrk="1" hangingPunct="1"/>
            <a:r>
              <a:rPr lang="en-US" dirty="0" err="1" smtClean="0"/>
              <a:t>SpringerLink</a:t>
            </a:r>
            <a:endParaRPr lang="en-US" dirty="0" smtClean="0"/>
          </a:p>
          <a:p>
            <a:pPr lvl="1" eaLnBrk="1" hangingPunct="1"/>
            <a:r>
              <a:rPr lang="en-US" dirty="0" smtClean="0"/>
              <a:t>Database of searchable content</a:t>
            </a:r>
          </a:p>
          <a:p>
            <a:pPr eaLnBrk="1" hangingPunct="1"/>
            <a:r>
              <a:rPr lang="en-US" dirty="0" smtClean="0"/>
              <a:t>Open Access</a:t>
            </a:r>
          </a:p>
          <a:p>
            <a:pPr eaLnBrk="1" hangingPunct="1"/>
            <a:endParaRPr lang="en-US" dirty="0" smtClean="0"/>
          </a:p>
          <a:p>
            <a:pPr lvl="1" eaLnBrk="1" hangingPunct="1">
              <a:buFont typeface="Verdana" pitchFamily="34" charset="0"/>
              <a:buNone/>
            </a:pPr>
            <a:endParaRPr lang="en-US" dirty="0" smtClean="0"/>
          </a:p>
        </p:txBody>
      </p:sp>
      <p:pic>
        <p:nvPicPr>
          <p:cNvPr id="9220" name="Picture 3" descr="slof_logo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6172200"/>
            <a:ext cx="1944688" cy="50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68693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tx2">
                    <a:satMod val="130000"/>
                  </a:schemeClr>
                </a:solidFill>
              </a:rPr>
              <a:t>Springer’s “E” business model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/>
              <a:t>One product: electronic database of content: </a:t>
            </a:r>
            <a:r>
              <a:rPr lang="en-US" dirty="0" err="1"/>
              <a:t>SpringerLink</a:t>
            </a:r>
            <a:endParaRPr lang="en-US" dirty="0"/>
          </a:p>
          <a:p>
            <a:pPr marL="640080" lvl="1" indent="-237744" eaLnBrk="1" fontAlgn="auto" hangingPunct="1">
              <a:spcAft>
                <a:spcPts val="0"/>
              </a:spcAft>
              <a:buFont typeface="Verdana"/>
              <a:buChar char="◦"/>
              <a:defRPr/>
            </a:pPr>
            <a:r>
              <a:rPr lang="en-US" dirty="0"/>
              <a:t>over 60,000 books; 2500 journals</a:t>
            </a:r>
          </a:p>
          <a:p>
            <a:pPr marL="886142" lvl="2" indent="-237744" eaLnBrk="1" fontAlgn="auto" hangingPunct="1">
              <a:spcAft>
                <a:spcPts val="0"/>
              </a:spcAft>
              <a:buFont typeface="Verdana"/>
              <a:buChar char="◦"/>
              <a:defRPr/>
            </a:pPr>
            <a:r>
              <a:rPr lang="en-US" dirty="0"/>
              <a:t>+8,500 (books)/year </a:t>
            </a:r>
          </a:p>
          <a:p>
            <a:pPr marL="640080" lvl="1" indent="-237744" eaLnBrk="1" fontAlgn="auto" hangingPunct="1">
              <a:spcAft>
                <a:spcPts val="0"/>
              </a:spcAft>
              <a:buFont typeface="Verdana"/>
              <a:buChar char="◦"/>
              <a:defRPr/>
            </a:pPr>
            <a:r>
              <a:rPr lang="en-US" dirty="0"/>
              <a:t>owned by over 6,000 institutions</a:t>
            </a:r>
          </a:p>
          <a:p>
            <a:pPr marL="886142" lvl="2" indent="-237744" eaLnBrk="1" fontAlgn="auto" hangingPunct="1">
              <a:spcAft>
                <a:spcPts val="0"/>
              </a:spcAft>
              <a:buFont typeface="Verdana"/>
              <a:buChar char="◦"/>
              <a:defRPr/>
            </a:pPr>
            <a:r>
              <a:rPr lang="en-US" dirty="0"/>
              <a:t>full access for everyone in I.P. range</a:t>
            </a:r>
          </a:p>
          <a:p>
            <a:pPr marL="640080" lvl="1" indent="-237744" eaLnBrk="1" fontAlgn="auto" hangingPunct="1">
              <a:spcAft>
                <a:spcPts val="0"/>
              </a:spcAft>
              <a:buFont typeface="Verdana"/>
              <a:buChar char="◦"/>
              <a:defRPr/>
            </a:pPr>
            <a:r>
              <a:rPr lang="en-US" dirty="0"/>
              <a:t>High visibility for your work</a:t>
            </a:r>
          </a:p>
          <a:p>
            <a:pPr marL="886142" lvl="2" indent="-237744" eaLnBrk="1" fontAlgn="auto" hangingPunct="1">
              <a:spcAft>
                <a:spcPts val="0"/>
              </a:spcAft>
              <a:buFont typeface="Verdana"/>
              <a:buChar char="◦"/>
              <a:defRPr/>
            </a:pPr>
            <a:r>
              <a:rPr lang="en-US" dirty="0"/>
              <a:t>Search engines, “SEO”, DOI/linking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/>
              <a:t>E-book readers enabled</a:t>
            </a:r>
          </a:p>
          <a:p>
            <a:pPr marL="886460" lvl="2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/>
              <a:t>E-file enabled e-book vendors’ proprietary platforms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/>
              <a:t>Printed books as needed via POD</a:t>
            </a:r>
          </a:p>
          <a:p>
            <a:pPr marL="886460" lvl="2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/>
              <a:t>72-hour transaction from order to ship-direct</a:t>
            </a:r>
          </a:p>
          <a:p>
            <a:pPr marL="640398" lvl="1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en-US" dirty="0"/>
          </a:p>
          <a:p>
            <a:pPr marL="640398" lvl="1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en-US" dirty="0"/>
          </a:p>
          <a:p>
            <a:pPr marL="365760" indent="-283464" eaLnBrk="1" fontAlgn="auto" hangingPunct="1">
              <a:spcAft>
                <a:spcPts val="0"/>
              </a:spcAft>
              <a:buNone/>
              <a:defRPr/>
            </a:pPr>
            <a:endParaRPr lang="en-US" dirty="0"/>
          </a:p>
          <a:p>
            <a:pPr marL="640080" lvl="1" indent="-237744" eaLnBrk="1" fontAlgn="auto" hangingPunct="1">
              <a:spcAft>
                <a:spcPts val="0"/>
              </a:spcAft>
              <a:buFont typeface="Verdana"/>
              <a:buChar char="◦"/>
              <a:defRPr/>
            </a:pPr>
            <a:endParaRPr lang="en-US" dirty="0" smtClean="0"/>
          </a:p>
        </p:txBody>
      </p:sp>
      <p:pic>
        <p:nvPicPr>
          <p:cNvPr id="22532" name="Picture 3" descr="slof_logo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00" y="6172200"/>
            <a:ext cx="1944688" cy="50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34423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 Access</a:t>
            </a:r>
            <a:endParaRPr lang="en-US" dirty="0"/>
          </a:p>
        </p:txBody>
      </p:sp>
      <p:pic>
        <p:nvPicPr>
          <p:cNvPr id="5122" name="Picture 2" descr="C:\Users\jame09\Desktop\Comcas\Presentation\Images\Journals\O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419225"/>
            <a:ext cx="6011863" cy="4905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7577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satMod val="130000"/>
                  </a:schemeClr>
                </a:solidFill>
              </a:rPr>
              <a:t>Working with Springer - Books</a:t>
            </a:r>
            <a:endParaRPr lang="en-US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Create a book </a:t>
            </a:r>
            <a:r>
              <a:rPr lang="en-US" dirty="0"/>
              <a:t>p</a:t>
            </a:r>
            <a:r>
              <a:rPr lang="en-US" dirty="0" smtClean="0"/>
              <a:t>roposal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Create a quality </a:t>
            </a:r>
            <a:r>
              <a:rPr lang="en-US" dirty="0"/>
              <a:t>m</a:t>
            </a:r>
            <a:r>
              <a:rPr lang="en-US" dirty="0" smtClean="0"/>
              <a:t>anuscript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Springer does the rest</a:t>
            </a:r>
          </a:p>
          <a:p>
            <a:pPr marL="640080" lvl="1" indent="-237744" eaLnBrk="1" fontAlgn="auto" hangingPunct="1">
              <a:spcAft>
                <a:spcPts val="0"/>
              </a:spcAft>
              <a:buFont typeface="Verdana"/>
              <a:buChar char="◦"/>
              <a:defRPr/>
            </a:pPr>
            <a:r>
              <a:rPr lang="en-US" dirty="0" smtClean="0"/>
              <a:t>Full-service production -- copy-editing, page-layout, indexing and </a:t>
            </a:r>
            <a:r>
              <a:rPr lang="en-US" dirty="0"/>
              <a:t>p</a:t>
            </a:r>
            <a:r>
              <a:rPr lang="en-US" dirty="0" smtClean="0"/>
              <a:t>ublication all formats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Full color interior for all books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Full-text </a:t>
            </a:r>
            <a:r>
              <a:rPr lang="en-US" dirty="0"/>
              <a:t>.xml</a:t>
            </a:r>
          </a:p>
          <a:p>
            <a:pPr marL="640080" lvl="1" indent="-237744" eaLnBrk="1" fontAlgn="auto" hangingPunct="1">
              <a:spcAft>
                <a:spcPts val="0"/>
              </a:spcAft>
              <a:buFont typeface="Verdana"/>
              <a:buChar char="◦"/>
              <a:defRPr/>
            </a:pPr>
            <a:r>
              <a:rPr lang="en-US" dirty="0"/>
              <a:t>Every word searchable;  “</a:t>
            </a:r>
            <a:r>
              <a:rPr lang="en-US" dirty="0" err="1"/>
              <a:t>findability</a:t>
            </a:r>
            <a:r>
              <a:rPr lang="en-US" dirty="0"/>
              <a:t>” optimized</a:t>
            </a:r>
          </a:p>
          <a:p>
            <a:pPr marL="640080" lvl="1" indent="-237744" eaLnBrk="1" fontAlgn="auto" hangingPunct="1">
              <a:spcAft>
                <a:spcPts val="0"/>
              </a:spcAft>
              <a:buFont typeface="Verdana"/>
              <a:buChar char="◦"/>
              <a:defRPr/>
            </a:pPr>
            <a:r>
              <a:rPr lang="en-US" dirty="0"/>
              <a:t>E-books enabled with “E-file”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Print-on-Demands vendors globally </a:t>
            </a:r>
            <a:endParaRPr lang="en-US" dirty="0"/>
          </a:p>
          <a:p>
            <a:pPr marL="640080" lvl="1" indent="-237744" eaLnBrk="1" fontAlgn="auto" hangingPunct="1">
              <a:spcAft>
                <a:spcPts val="0"/>
              </a:spcAft>
              <a:buFont typeface="Verdana"/>
              <a:buChar char="◦"/>
              <a:defRPr/>
            </a:pPr>
            <a:endParaRPr lang="en-US" dirty="0" smtClean="0"/>
          </a:p>
        </p:txBody>
      </p:sp>
      <p:pic>
        <p:nvPicPr>
          <p:cNvPr id="22532" name="Picture 3" descr="slof_logo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00" y="6172200"/>
            <a:ext cx="1944688" cy="50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Textbooks</a:t>
            </a:r>
            <a:endParaRPr lang="en-US" dirty="0"/>
          </a:p>
        </p:txBody>
      </p:sp>
      <p:pic>
        <p:nvPicPr>
          <p:cNvPr id="1026" name="Picture 2" descr="C:\Users\jame09\Desktop\Vegas\WorldComp 2015\flyer\9780387215075.t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1676400"/>
            <a:ext cx="2293428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jame09\Desktop\Vegas\WorldComp 2015\flyer\9780387290553.t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1692039"/>
            <a:ext cx="2171895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6865" y="1692039"/>
            <a:ext cx="2442335" cy="31606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92708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General Reference</a:t>
            </a:r>
            <a:endParaRPr lang="en-US" dirty="0"/>
          </a:p>
        </p:txBody>
      </p:sp>
      <p:pic>
        <p:nvPicPr>
          <p:cNvPr id="7" name="Picture 5" descr="C:\Users\jame09\Desktop\Vegas\WorldComp 2015\flyer\9783319223971.t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1676400"/>
            <a:ext cx="2122905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 descr="C:\Users\jame09\Desktop\Vegas\WorldComp 2015\flyer\9783319150680.t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1" y="1676400"/>
            <a:ext cx="2124681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663264"/>
            <a:ext cx="2133600" cy="3221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0608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Springer Handbooks</a:t>
            </a:r>
            <a:endParaRPr 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281" y="1752601"/>
            <a:ext cx="2550319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5332" y="1751106"/>
            <a:ext cx="2557462" cy="32093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4138" y="1743583"/>
            <a:ext cx="2567972" cy="3222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17803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SpringerBriefs</a:t>
            </a:r>
            <a:r>
              <a:rPr lang="en-US" dirty="0" smtClean="0"/>
              <a:t>, Theses, &amp; MRWs</a:t>
            </a:r>
            <a:endParaRPr lang="en-US" dirty="0"/>
          </a:p>
        </p:txBody>
      </p:sp>
      <p:pic>
        <p:nvPicPr>
          <p:cNvPr id="2050" name="Picture 2" descr="C:\Users\jame09\Desktop\Vegas\WorldComp 2015\flyer\9783319025162.t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9542" y="1752600"/>
            <a:ext cx="2126458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1752600"/>
            <a:ext cx="2388592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752600"/>
            <a:ext cx="2110608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36108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MyCopy</a:t>
            </a:r>
            <a:endParaRPr lang="en-US" dirty="0"/>
          </a:p>
        </p:txBody>
      </p:sp>
      <p:pic>
        <p:nvPicPr>
          <p:cNvPr id="1026" name="Picture 2" descr="C:\Users\jame09\Desktop\Comcas\Presentation\Images\Books\Mycopy in Israe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451867"/>
            <a:ext cx="5943600" cy="4948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8291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satMod val="130000"/>
                  </a:schemeClr>
                </a:solidFill>
              </a:rPr>
              <a:t>Springer</a:t>
            </a:r>
            <a:endParaRPr lang="en-US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1435100" y="1600200"/>
            <a:ext cx="7499350" cy="4419600"/>
          </a:xfrm>
        </p:spPr>
        <p:txBody>
          <a:bodyPr/>
          <a:lstStyle/>
          <a:p>
            <a:pPr eaLnBrk="1" hangingPunct="1"/>
            <a:r>
              <a:rPr lang="en-US" dirty="0" smtClean="0"/>
              <a:t>What we do</a:t>
            </a:r>
          </a:p>
          <a:p>
            <a:pPr lvl="1" eaLnBrk="1" hangingPunct="1"/>
            <a:r>
              <a:rPr lang="en-US" sz="2400" dirty="0"/>
              <a:t>Who we are</a:t>
            </a:r>
          </a:p>
          <a:p>
            <a:pPr lvl="1" eaLnBrk="1" hangingPunct="1"/>
            <a:r>
              <a:rPr lang="en-US" sz="2400" dirty="0" smtClean="0"/>
              <a:t>Types of product</a:t>
            </a:r>
          </a:p>
          <a:p>
            <a:pPr lvl="1" eaLnBrk="1" hangingPunct="1"/>
            <a:r>
              <a:rPr lang="en-US" sz="2400" dirty="0" smtClean="0"/>
              <a:t>Platforms</a:t>
            </a:r>
          </a:p>
          <a:p>
            <a:pPr eaLnBrk="1" hangingPunct="1"/>
            <a:r>
              <a:rPr lang="en-US" dirty="0" smtClean="0"/>
              <a:t>How you can participate</a:t>
            </a:r>
          </a:p>
          <a:p>
            <a:pPr lvl="1" eaLnBrk="1" hangingPunct="1"/>
            <a:r>
              <a:rPr lang="en-US" sz="2400" dirty="0"/>
              <a:t>Suggest ideas</a:t>
            </a:r>
          </a:p>
          <a:p>
            <a:pPr lvl="1" eaLnBrk="1" hangingPunct="1"/>
            <a:r>
              <a:rPr lang="en-US" sz="2400" dirty="0"/>
              <a:t>Contribute</a:t>
            </a:r>
          </a:p>
          <a:p>
            <a:pPr lvl="1" eaLnBrk="1" hangingPunct="1"/>
            <a:r>
              <a:rPr lang="en-US" sz="2400" dirty="0"/>
              <a:t>Review</a:t>
            </a:r>
          </a:p>
          <a:p>
            <a:pPr lvl="1" eaLnBrk="1" hangingPunct="1"/>
            <a:r>
              <a:rPr lang="en-US" sz="2400" dirty="0"/>
              <a:t>Learn</a:t>
            </a:r>
          </a:p>
          <a:p>
            <a:pPr lvl="1" eaLnBrk="1" hangingPunct="1"/>
            <a:endParaRPr lang="en-US" dirty="0" smtClean="0"/>
          </a:p>
        </p:txBody>
      </p:sp>
      <p:pic>
        <p:nvPicPr>
          <p:cNvPr id="18436" name="Picture 3" descr="slof_logo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00" y="6172200"/>
            <a:ext cx="1944688" cy="50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Working with Springer - Journals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Before you start </a:t>
            </a:r>
            <a:r>
              <a:rPr lang="en-US" dirty="0" smtClean="0"/>
              <a:t>writing</a:t>
            </a:r>
            <a:endParaRPr lang="en-US" dirty="0"/>
          </a:p>
          <a:p>
            <a:r>
              <a:rPr lang="en-US" dirty="0" smtClean="0"/>
              <a:t>Writing </a:t>
            </a:r>
            <a:r>
              <a:rPr lang="en-US" dirty="0"/>
              <a:t>your </a:t>
            </a:r>
            <a:r>
              <a:rPr lang="en-US" dirty="0" smtClean="0"/>
              <a:t>paper</a:t>
            </a:r>
            <a:endParaRPr lang="en-US" dirty="0"/>
          </a:p>
          <a:p>
            <a:r>
              <a:rPr lang="en-US" dirty="0" smtClean="0"/>
              <a:t>Submitting </a:t>
            </a:r>
            <a:r>
              <a:rPr lang="en-US" dirty="0"/>
              <a:t>your paper (what editors look for</a:t>
            </a:r>
            <a:r>
              <a:rPr lang="en-US" dirty="0" smtClean="0"/>
              <a:t>) – no double submissions!</a:t>
            </a:r>
            <a:endParaRPr lang="en-US" dirty="0"/>
          </a:p>
          <a:p>
            <a:r>
              <a:rPr lang="en-US" dirty="0"/>
              <a:t>Responding to editors and </a:t>
            </a:r>
            <a:r>
              <a:rPr lang="en-US" dirty="0" smtClean="0"/>
              <a:t>reviewers</a:t>
            </a:r>
            <a:endParaRPr lang="en-US" dirty="0"/>
          </a:p>
          <a:p>
            <a:r>
              <a:rPr lang="en-US" dirty="0"/>
              <a:t>Dealing with </a:t>
            </a:r>
            <a:r>
              <a:rPr lang="en-US" dirty="0" smtClean="0"/>
              <a:t>rejection – an average journal has 50% rejection rate!</a:t>
            </a:r>
          </a:p>
          <a:p>
            <a:r>
              <a:rPr lang="en-US" dirty="0" smtClean="0"/>
              <a:t>Transfers / re-submitting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2961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Journals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124200"/>
            <a:ext cx="2641850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2126378"/>
            <a:ext cx="2524125" cy="38934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515533"/>
            <a:ext cx="2590800" cy="3437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36782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Selecting the Right Journal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Impact </a:t>
            </a:r>
            <a:r>
              <a:rPr lang="en-US" dirty="0" smtClean="0"/>
              <a:t>factor</a:t>
            </a:r>
            <a:endParaRPr lang="en-US" dirty="0"/>
          </a:p>
          <a:p>
            <a:r>
              <a:rPr lang="en-US" dirty="0"/>
              <a:t>Scope and </a:t>
            </a:r>
            <a:r>
              <a:rPr lang="en-US" dirty="0" smtClean="0"/>
              <a:t>audience</a:t>
            </a:r>
            <a:endParaRPr lang="en-US" dirty="0"/>
          </a:p>
          <a:p>
            <a:r>
              <a:rPr lang="en-US" dirty="0" smtClean="0"/>
              <a:t>Reputation</a:t>
            </a:r>
            <a:endParaRPr lang="en-US" dirty="0"/>
          </a:p>
          <a:p>
            <a:r>
              <a:rPr lang="en-US" dirty="0" smtClean="0"/>
              <a:t>Speed</a:t>
            </a:r>
            <a:endParaRPr lang="en-US" dirty="0"/>
          </a:p>
          <a:p>
            <a:r>
              <a:rPr lang="en-US" dirty="0" smtClean="0"/>
              <a:t>Visibility</a:t>
            </a:r>
            <a:endParaRPr lang="en-US" dirty="0"/>
          </a:p>
          <a:p>
            <a:r>
              <a:rPr lang="en-US" dirty="0"/>
              <a:t>Open </a:t>
            </a:r>
            <a:r>
              <a:rPr lang="en-US" dirty="0" smtClean="0"/>
              <a:t>Access</a:t>
            </a:r>
            <a:endParaRPr lang="en-US" dirty="0"/>
          </a:p>
          <a:p>
            <a:r>
              <a:rPr lang="en-US" dirty="0" smtClean="0"/>
              <a:t>Indexing</a:t>
            </a:r>
            <a:endParaRPr lang="en-US" dirty="0"/>
          </a:p>
          <a:p>
            <a:r>
              <a:rPr lang="en-US" dirty="0"/>
              <a:t>Peer review model</a:t>
            </a:r>
          </a:p>
          <a:p>
            <a:r>
              <a:rPr lang="en-US" dirty="0" smtClean="0"/>
              <a:t>Open access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8515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Selecting the Right Journal</a:t>
            </a:r>
            <a:endParaRPr lang="en-US" dirty="0"/>
          </a:p>
        </p:txBody>
      </p:sp>
      <p:pic>
        <p:nvPicPr>
          <p:cNvPr id="5" name="Picture 3" descr="C:\Users\jame09\Desktop\Comcas\Presentation\Images\Journals\impact factor top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8446" y="1344612"/>
            <a:ext cx="4061954" cy="5360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7074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Metrics &amp; Tracking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100" y="1295400"/>
            <a:ext cx="7499350" cy="4800600"/>
          </a:xfrm>
        </p:spPr>
        <p:txBody>
          <a:bodyPr/>
          <a:lstStyle/>
          <a:p>
            <a:r>
              <a:rPr lang="en-US" dirty="0" smtClean="0"/>
              <a:t>Usage</a:t>
            </a:r>
          </a:p>
          <a:p>
            <a:r>
              <a:rPr lang="en-US" dirty="0" smtClean="0"/>
              <a:t>Impact</a:t>
            </a:r>
          </a:p>
          <a:p>
            <a:r>
              <a:rPr lang="en-US" dirty="0" smtClean="0"/>
              <a:t>Citations</a:t>
            </a:r>
          </a:p>
          <a:p>
            <a:pPr lvl="1" eaLnBrk="1" hangingPunct="1">
              <a:buFont typeface="Verdana" pitchFamily="34" charset="0"/>
              <a:buNone/>
            </a:pPr>
            <a:endParaRPr lang="en-US" dirty="0" smtClean="0"/>
          </a:p>
        </p:txBody>
      </p:sp>
      <p:pic>
        <p:nvPicPr>
          <p:cNvPr id="5" name="Picture 4" descr="\\192.168.84.102\Banner\Society Reports\Annual Journal Reports 2017\PPT\11036\11036_JM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3124200"/>
            <a:ext cx="6752713" cy="34290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9952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Author Academy</a:t>
            </a:r>
            <a:endParaRPr lang="en-US" dirty="0"/>
          </a:p>
        </p:txBody>
      </p:sp>
      <p:pic>
        <p:nvPicPr>
          <p:cNvPr id="3074" name="Picture 2" descr="C:\Users\jame09\Desktop\Comcas\Presentation\Images\Journals\author academy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1244" y="1219200"/>
            <a:ext cx="6424556" cy="5341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8169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Marketing</a:t>
            </a:r>
            <a:endParaRPr lang="en-US" dirty="0"/>
          </a:p>
        </p:txBody>
      </p:sp>
      <p:pic>
        <p:nvPicPr>
          <p:cNvPr id="6146" name="Picture 2" descr="C:\Users\jame09\Desktop\Comcas\Presentation\Images\Usage\a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219200"/>
            <a:ext cx="5943600" cy="445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jame09\Desktop\Comcas\Presentation\Images\Usage\IMG-20160923-WA18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4191000"/>
            <a:ext cx="4334934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0975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Marketing</a:t>
            </a:r>
            <a:endParaRPr lang="en-US" dirty="0"/>
          </a:p>
        </p:txBody>
      </p:sp>
      <p:pic>
        <p:nvPicPr>
          <p:cNvPr id="7170" name="Picture 2" descr="C:\Users\jame09\Desktop\Comcas\Presentation\Images\Usage\ppt slide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345916"/>
            <a:ext cx="4398963" cy="3274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jame09\Desktop\Comcas\Presentation\Images\Usage\v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619250"/>
            <a:ext cx="2857500" cy="742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C:\Users\jame09\Desktop\Comcas\Presentation\Images\Usage\fb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3049" y="3124200"/>
            <a:ext cx="2190751" cy="2771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C:\Users\jame09\Desktop\Comcas\Presentation\Images\Usage\email sign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52400"/>
            <a:ext cx="3657600" cy="1228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5" name="Picture 7" descr="C:\Users\jame09\Desktop\Comcas\Presentation\Images\Usage\open access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9100" y="1411970"/>
            <a:ext cx="4786313" cy="2017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9975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Metrics &amp; Tracking</a:t>
            </a:r>
            <a:endParaRPr lang="en-US" dirty="0"/>
          </a:p>
        </p:txBody>
      </p:sp>
      <p:pic>
        <p:nvPicPr>
          <p:cNvPr id="4100" name="Picture 4" descr="C:\Users\jame09\Desktop\Comcas\Presentation\Images\Usage\book metrix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3283" y="1676400"/>
            <a:ext cx="7612117" cy="3897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7738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satMod val="130000"/>
                  </a:schemeClr>
                </a:solidFill>
              </a:rPr>
              <a:t>How to Begin…</a:t>
            </a:r>
            <a:endParaRPr lang="en-US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>
          <a:xfrm>
            <a:off x="1435100" y="1295400"/>
            <a:ext cx="7499350" cy="4800600"/>
          </a:xfrm>
        </p:spPr>
        <p:txBody>
          <a:bodyPr/>
          <a:lstStyle/>
          <a:p>
            <a:pPr marL="82550" indent="0" eaLnBrk="1" hangingPunct="1">
              <a:buNone/>
            </a:pPr>
            <a:r>
              <a:rPr lang="en-US" sz="4400" dirty="0" smtClean="0"/>
              <a:t>Contact: </a:t>
            </a:r>
            <a:endParaRPr lang="en-US" sz="4400" dirty="0"/>
          </a:p>
          <a:p>
            <a:pPr marL="82550" indent="0" eaLnBrk="1" hangingPunct="1">
              <a:buNone/>
            </a:pPr>
            <a:r>
              <a:rPr lang="en-US" sz="4400" dirty="0" smtClean="0"/>
              <a:t>Mary E. James</a:t>
            </a:r>
          </a:p>
          <a:p>
            <a:pPr marL="82550" indent="0" eaLnBrk="1" hangingPunct="1">
              <a:buNone/>
            </a:pPr>
            <a:r>
              <a:rPr lang="en-US" sz="4400" dirty="0" smtClean="0"/>
              <a:t>Senior Editor</a:t>
            </a:r>
          </a:p>
          <a:p>
            <a:pPr marL="82550" indent="0" eaLnBrk="1" hangingPunct="1">
              <a:buNone/>
            </a:pPr>
            <a:r>
              <a:rPr lang="en-US" sz="4400" dirty="0" smtClean="0">
                <a:hlinkClick r:id="rId2"/>
              </a:rPr>
              <a:t>mary.james@springer.com</a:t>
            </a:r>
            <a:endParaRPr lang="en-US" sz="4400" dirty="0" smtClean="0"/>
          </a:p>
          <a:p>
            <a:pPr marL="82550" indent="0" eaLnBrk="1" hangingPunct="1">
              <a:buNone/>
            </a:pPr>
            <a:r>
              <a:rPr lang="en-US" sz="4400" dirty="0" smtClean="0"/>
              <a:t>+1-212-460-1687</a:t>
            </a:r>
            <a:endParaRPr lang="en-US" sz="3600" dirty="0" smtClean="0"/>
          </a:p>
          <a:p>
            <a:pPr lvl="1" eaLnBrk="1" hangingPunct="1"/>
            <a:endParaRPr lang="en-US" sz="4000" dirty="0" smtClean="0"/>
          </a:p>
          <a:p>
            <a:pPr lvl="1" eaLnBrk="1" hangingPunct="1"/>
            <a:endParaRPr lang="en-US" sz="4000" dirty="0" smtClean="0"/>
          </a:p>
        </p:txBody>
      </p:sp>
      <p:pic>
        <p:nvPicPr>
          <p:cNvPr id="31748" name="Picture 3" descr="slof_logo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00" y="6096000"/>
            <a:ext cx="1944688" cy="50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satMod val="130000"/>
                  </a:schemeClr>
                </a:solidFill>
              </a:rPr>
              <a:t>Springer Nature</a:t>
            </a:r>
            <a:endParaRPr lang="en-US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1435100" y="1828800"/>
            <a:ext cx="7499350" cy="4419600"/>
          </a:xfrm>
        </p:spPr>
        <p:txBody>
          <a:bodyPr/>
          <a:lstStyle/>
          <a:p>
            <a:pPr eaLnBrk="1" hangingPunct="1"/>
            <a:r>
              <a:rPr lang="en-US" dirty="0" smtClean="0"/>
              <a:t>Springer Nature is one of the largest research publishers in the world</a:t>
            </a:r>
          </a:p>
          <a:p>
            <a:pPr eaLnBrk="1" hangingPunct="1"/>
            <a:r>
              <a:rPr lang="en-US" dirty="0" smtClean="0"/>
              <a:t>Authors are researchers, professors, and practitioners </a:t>
            </a:r>
            <a:r>
              <a:rPr lang="en-US" dirty="0"/>
              <a:t>g</a:t>
            </a:r>
            <a:r>
              <a:rPr lang="en-US" dirty="0" smtClean="0"/>
              <a:t>lobally</a:t>
            </a:r>
          </a:p>
          <a:p>
            <a:pPr eaLnBrk="1" hangingPunct="1"/>
            <a:r>
              <a:rPr lang="en-US" dirty="0"/>
              <a:t>Books, journals, and databases span topics throughout the fields </a:t>
            </a:r>
            <a:r>
              <a:rPr lang="en-US" dirty="0" smtClean="0"/>
              <a:t>of medicine, science, </a:t>
            </a:r>
            <a:r>
              <a:rPr lang="en-US" dirty="0"/>
              <a:t>and technology</a:t>
            </a:r>
          </a:p>
        </p:txBody>
      </p:sp>
      <p:pic>
        <p:nvPicPr>
          <p:cNvPr id="18436" name="Picture 3" descr="slof_logo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6172200"/>
            <a:ext cx="1944688" cy="50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79634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About 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Senior Acquisitions Editor at Springer NY</a:t>
            </a:r>
          </a:p>
          <a:p>
            <a:r>
              <a:rPr lang="en-US" dirty="0" smtClean="0"/>
              <a:t>Former Acquisitions Editor at Wiley and Elsevier</a:t>
            </a:r>
          </a:p>
          <a:p>
            <a:r>
              <a:rPr lang="en-US" dirty="0" smtClean="0"/>
              <a:t>Publishing in Computer Science and Engineering for 11 years</a:t>
            </a:r>
          </a:p>
          <a:p>
            <a:r>
              <a:rPr lang="en-US" dirty="0" smtClean="0"/>
              <a:t>Work with potential authors on getting published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586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satMod val="130000"/>
                  </a:schemeClr>
                </a:solidFill>
              </a:rPr>
              <a:t>Variety of Topics</a:t>
            </a:r>
            <a:endParaRPr lang="en-US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Signal Processing</a:t>
            </a:r>
          </a:p>
          <a:p>
            <a:pPr lvl="1" eaLnBrk="1" hangingPunct="1"/>
            <a:r>
              <a:rPr lang="en-US" dirty="0" smtClean="0"/>
              <a:t>Audio &amp; Acoustic Processing</a:t>
            </a:r>
          </a:p>
          <a:p>
            <a:pPr lvl="1" eaLnBrk="1" hangingPunct="1"/>
            <a:r>
              <a:rPr lang="en-US" dirty="0" smtClean="0"/>
              <a:t>Image Processing</a:t>
            </a:r>
          </a:p>
          <a:p>
            <a:pPr lvl="1" eaLnBrk="1" hangingPunct="1"/>
            <a:r>
              <a:rPr lang="en-US" dirty="0" smtClean="0"/>
              <a:t>Speech Processing</a:t>
            </a:r>
          </a:p>
          <a:p>
            <a:pPr eaLnBrk="1" hangingPunct="1"/>
            <a:r>
              <a:rPr lang="en-US" dirty="0" smtClean="0"/>
              <a:t>Communications Engineering</a:t>
            </a:r>
          </a:p>
          <a:p>
            <a:pPr lvl="1" eaLnBrk="1" hangingPunct="1"/>
            <a:r>
              <a:rPr lang="en-US" dirty="0"/>
              <a:t>Wireless Sensor </a:t>
            </a:r>
            <a:r>
              <a:rPr lang="en-US" dirty="0" smtClean="0"/>
              <a:t>Networks</a:t>
            </a:r>
          </a:p>
          <a:p>
            <a:pPr lvl="1" eaLnBrk="1" hangingPunct="1"/>
            <a:r>
              <a:rPr lang="en-US" dirty="0" smtClean="0"/>
              <a:t>Mobile Communications</a:t>
            </a:r>
          </a:p>
          <a:p>
            <a:pPr lvl="1" eaLnBrk="1" hangingPunct="1"/>
            <a:r>
              <a:rPr lang="en-US" dirty="0" smtClean="0"/>
              <a:t>Internet </a:t>
            </a:r>
            <a:r>
              <a:rPr lang="en-US" dirty="0"/>
              <a:t>of </a:t>
            </a:r>
            <a:r>
              <a:rPr lang="en-US" dirty="0" smtClean="0"/>
              <a:t>Things</a:t>
            </a:r>
          </a:p>
          <a:p>
            <a:pPr lvl="1" eaLnBrk="1" hangingPunct="1"/>
            <a:r>
              <a:rPr lang="en-US" dirty="0" smtClean="0"/>
              <a:t>Artificial </a:t>
            </a:r>
            <a:r>
              <a:rPr lang="en-US" dirty="0"/>
              <a:t>Intelligence </a:t>
            </a:r>
            <a:endParaRPr lang="en-US" dirty="0" smtClean="0"/>
          </a:p>
          <a:p>
            <a:pPr lvl="1" eaLnBrk="1" hangingPunct="1">
              <a:buFont typeface="Verdana" pitchFamily="34" charset="0"/>
              <a:buNone/>
            </a:pPr>
            <a:endParaRPr lang="en-US" dirty="0" smtClean="0"/>
          </a:p>
        </p:txBody>
      </p:sp>
      <p:pic>
        <p:nvPicPr>
          <p:cNvPr id="9220" name="Picture 3" descr="slof_logo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6172200"/>
            <a:ext cx="1944688" cy="50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96703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tx2">
                    <a:satMod val="130000"/>
                  </a:schemeClr>
                </a:solidFill>
              </a:rPr>
              <a:t>You &amp; Springer Share Common Goals in Dissemination of Research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800" dirty="0"/>
              <a:t>Common Target Audience</a:t>
            </a:r>
          </a:p>
          <a:p>
            <a:pPr lvl="1" eaLnBrk="1" hangingPunct="1"/>
            <a:r>
              <a:rPr lang="en-US" dirty="0"/>
              <a:t>Researchers &amp; Practitioners Globally</a:t>
            </a:r>
          </a:p>
          <a:p>
            <a:pPr eaLnBrk="1" hangingPunct="1"/>
            <a:r>
              <a:rPr lang="en-US" sz="2800" dirty="0"/>
              <a:t>Common Target Market(s) and Segment(s)</a:t>
            </a:r>
          </a:p>
          <a:p>
            <a:pPr lvl="1" eaLnBrk="1" hangingPunct="1"/>
            <a:r>
              <a:rPr lang="en-US" dirty="0"/>
              <a:t>The structure of your organization(s) reflect many of Springer’s targeted market segments</a:t>
            </a:r>
          </a:p>
          <a:p>
            <a:pPr eaLnBrk="1" hangingPunct="1"/>
            <a:r>
              <a:rPr lang="en-US" sz="2800" dirty="0"/>
              <a:t>Common “Content of Interest”</a:t>
            </a:r>
          </a:p>
          <a:p>
            <a:pPr lvl="1" eaLnBrk="1" hangingPunct="1"/>
            <a:r>
              <a:rPr lang="en-US" dirty="0"/>
              <a:t>Your work creates content that can lead easily to publishing journal articles and books</a:t>
            </a:r>
          </a:p>
          <a:p>
            <a:pPr eaLnBrk="1" hangingPunct="1"/>
            <a:endParaRPr lang="en-US" dirty="0" smtClean="0"/>
          </a:p>
          <a:p>
            <a:pPr lvl="1" eaLnBrk="1" hangingPunct="1">
              <a:buFont typeface="Verdana" pitchFamily="34" charset="0"/>
              <a:buNone/>
            </a:pPr>
            <a:endParaRPr lang="en-US" dirty="0" smtClean="0"/>
          </a:p>
        </p:txBody>
      </p:sp>
      <p:pic>
        <p:nvPicPr>
          <p:cNvPr id="9220" name="Picture 3" descr="slof_logo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6172200"/>
            <a:ext cx="1944688" cy="50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76343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satMod val="130000"/>
                  </a:schemeClr>
                </a:solidFill>
              </a:rPr>
              <a:t>Research Facilitating Book &amp; Journal Publishing</a:t>
            </a:r>
            <a:endParaRPr lang="en-US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Your ongoing research leads to content </a:t>
            </a:r>
            <a:r>
              <a:rPr lang="en-US" dirty="0"/>
              <a:t>c</a:t>
            </a:r>
            <a:r>
              <a:rPr lang="en-US" dirty="0" smtClean="0"/>
              <a:t>reation, e. g.,</a:t>
            </a:r>
          </a:p>
          <a:p>
            <a:pPr lvl="1" eaLnBrk="1" hangingPunct="1"/>
            <a:r>
              <a:rPr lang="en-US" dirty="0" smtClean="0"/>
              <a:t>Presentations, </a:t>
            </a:r>
            <a:r>
              <a:rPr lang="en-US" dirty="0"/>
              <a:t> t</a:t>
            </a:r>
            <a:r>
              <a:rPr lang="en-US" dirty="0" smtClean="0"/>
              <a:t>utorials, </a:t>
            </a:r>
            <a:r>
              <a:rPr lang="en-US" dirty="0"/>
              <a:t>i</a:t>
            </a:r>
            <a:r>
              <a:rPr lang="en-US" dirty="0" smtClean="0"/>
              <a:t>nternal white papers, theses, conference papers</a:t>
            </a:r>
          </a:p>
          <a:p>
            <a:pPr eaLnBrk="1" hangingPunct="1"/>
            <a:r>
              <a:rPr lang="en-US" dirty="0" smtClean="0"/>
              <a:t>Content can be expanded for book </a:t>
            </a:r>
            <a:r>
              <a:rPr lang="en-US" dirty="0"/>
              <a:t>c</a:t>
            </a:r>
            <a:r>
              <a:rPr lang="en-US" dirty="0" smtClean="0"/>
              <a:t>reation</a:t>
            </a:r>
          </a:p>
          <a:p>
            <a:pPr lvl="1" eaLnBrk="1" hangingPunct="1"/>
            <a:r>
              <a:rPr lang="en-US" dirty="0" smtClean="0"/>
              <a:t>Book content is broader and deeper</a:t>
            </a:r>
          </a:p>
          <a:p>
            <a:pPr eaLnBrk="1" hangingPunct="1"/>
            <a:r>
              <a:rPr lang="en-US" dirty="0" smtClean="0"/>
              <a:t>Many book series are now indexed and track citations</a:t>
            </a:r>
          </a:p>
        </p:txBody>
      </p:sp>
      <p:pic>
        <p:nvPicPr>
          <p:cNvPr id="19460" name="Picture 3" descr="slof_logo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6172200"/>
            <a:ext cx="1944688" cy="50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Intellectual Property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Books and websites (or a lawyer) are best resources</a:t>
            </a:r>
          </a:p>
          <a:p>
            <a:r>
              <a:rPr lang="en-US" dirty="0" smtClean="0"/>
              <a:t>We </a:t>
            </a:r>
            <a:r>
              <a:rPr lang="en-US" dirty="0"/>
              <a:t>don’t want IP, we only need rights to publish words and figures and to potentially do </a:t>
            </a:r>
            <a:r>
              <a:rPr lang="en-US" dirty="0" smtClean="0"/>
              <a:t>translations</a:t>
            </a:r>
          </a:p>
          <a:p>
            <a:r>
              <a:rPr lang="en-US" dirty="0" smtClean="0"/>
              <a:t>IP </a:t>
            </a:r>
            <a:r>
              <a:rPr lang="en-US" dirty="0"/>
              <a:t>is what you can patent (like code, diagrams, </a:t>
            </a:r>
            <a:r>
              <a:rPr lang="en-US" dirty="0" err="1"/>
              <a:t>etc</a:t>
            </a:r>
            <a:r>
              <a:rPr lang="en-US" dirty="0"/>
              <a:t>), book is not IP</a:t>
            </a:r>
          </a:p>
        </p:txBody>
      </p:sp>
    </p:spTree>
    <p:extLst>
      <p:ext uri="{BB962C8B-B14F-4D97-AF65-F5344CB8AC3E}">
        <p14:creationId xmlns:p14="http://schemas.microsoft.com/office/powerpoint/2010/main" val="3281724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C:\Users\jame09\Desktop\Comcas\Presentation\Images\IP\IP book cov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1066800"/>
            <a:ext cx="1875514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Intellectual Property</a:t>
            </a:r>
            <a:endParaRPr lang="en-US" dirty="0"/>
          </a:p>
        </p:txBody>
      </p:sp>
      <p:pic>
        <p:nvPicPr>
          <p:cNvPr id="2050" name="Picture 2" descr="C:\Users\jame09\Desktop\Comcas\Presentation\Images\IP\IP book cover I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5125" y="1583138"/>
            <a:ext cx="2174875" cy="3369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jame09\Desktop\Comcas\Presentation\Images\IP\IP book cover III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6875" y="2895600"/>
            <a:ext cx="2098675" cy="3171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jame09\Desktop\Comcas\Presentation\Images\IP\IP book cover IV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3053681"/>
            <a:ext cx="2241165" cy="3423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7318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1148</TotalTime>
  <Words>610</Words>
  <Application>Microsoft Office PowerPoint</Application>
  <PresentationFormat>On-screen Show (4:3)</PresentationFormat>
  <Paragraphs>143</Paragraphs>
  <Slides>29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Solstice</vt:lpstr>
      <vt:lpstr>Book and Journal Publishing</vt:lpstr>
      <vt:lpstr>Springer</vt:lpstr>
      <vt:lpstr>Springer Nature</vt:lpstr>
      <vt:lpstr>About Me</vt:lpstr>
      <vt:lpstr>Variety of Topics</vt:lpstr>
      <vt:lpstr>You &amp; Springer Share Common Goals in Dissemination of Research</vt:lpstr>
      <vt:lpstr>Research Facilitating Book &amp; Journal Publishing</vt:lpstr>
      <vt:lpstr>Intellectual Property</vt:lpstr>
      <vt:lpstr>Intellectual Property</vt:lpstr>
      <vt:lpstr>Various Product Types</vt:lpstr>
      <vt:lpstr>Various Platforms</vt:lpstr>
      <vt:lpstr>Springer’s “E” business model</vt:lpstr>
      <vt:lpstr>Open Access</vt:lpstr>
      <vt:lpstr>Working with Springer - Books</vt:lpstr>
      <vt:lpstr>Textbooks</vt:lpstr>
      <vt:lpstr>General Reference</vt:lpstr>
      <vt:lpstr>Springer Handbooks</vt:lpstr>
      <vt:lpstr>SpringerBriefs, Theses, &amp; MRWs</vt:lpstr>
      <vt:lpstr>MyCopy</vt:lpstr>
      <vt:lpstr>Working with Springer - Journals</vt:lpstr>
      <vt:lpstr>Journals</vt:lpstr>
      <vt:lpstr>Selecting the Right Journal</vt:lpstr>
      <vt:lpstr>Selecting the Right Journal</vt:lpstr>
      <vt:lpstr>Metrics &amp; Tracking</vt:lpstr>
      <vt:lpstr>Author Academy</vt:lpstr>
      <vt:lpstr>Marketing</vt:lpstr>
      <vt:lpstr>Marketing</vt:lpstr>
      <vt:lpstr>Metrics &amp; Tracking</vt:lpstr>
      <vt:lpstr>How to Begin…</vt:lpstr>
    </vt:vector>
  </TitlesOfParts>
  <Company>Springer SBM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Springer &amp; Léti</dc:title>
  <dc:creator>Charles Glaser</dc:creator>
  <cp:lastModifiedBy>Tony Levy</cp:lastModifiedBy>
  <cp:revision>133</cp:revision>
  <dcterms:created xsi:type="dcterms:W3CDTF">2009-03-16T14:15:30Z</dcterms:created>
  <dcterms:modified xsi:type="dcterms:W3CDTF">2017-11-15T06:34:39Z</dcterms:modified>
</cp:coreProperties>
</file>